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73" r:id="rId5"/>
    <p:sldId id="4299" r:id="rId6"/>
    <p:sldId id="491" r:id="rId7"/>
    <p:sldId id="4293" r:id="rId8"/>
    <p:sldId id="4288" r:id="rId9"/>
    <p:sldId id="4300" r:id="rId1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shwani, Monika" initials="MK" lastIdx="1" clrIdx="0">
    <p:extLst>
      <p:ext uri="{19B8F6BF-5375-455C-9EA6-DF929625EA0E}">
        <p15:presenceInfo xmlns:p15="http://schemas.microsoft.com/office/powerpoint/2012/main" userId="Keshwani, Moni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5332" autoAdjust="0"/>
  </p:normalViewPr>
  <p:slideViewPr>
    <p:cSldViewPr snapToGrid="0">
      <p:cViewPr>
        <p:scale>
          <a:sx n="60" d="100"/>
          <a:sy n="60" d="100"/>
        </p:scale>
        <p:origin x="8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79026D7-F71E-4FF2-ACBD-A60EFE4C74D6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9C9539C-E059-42FA-809A-9FDD13621E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6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31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4261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1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646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Machine Learning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>
                <a:solidFill>
                  <a:prstClr val="white"/>
                </a:solidFill>
              </a:rPr>
              <a:pPr algn="r" defTabSz="1219170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653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Machine Learning Guild</a:t>
            </a: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Copyright © 2020 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>
                <a:solidFill>
                  <a:prstClr val="white"/>
                </a:solidFill>
              </a:rPr>
              <a:pPr algn="r" defTabSz="1219170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423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Machine Learning Guild</a:t>
            </a:r>
          </a:p>
        </p:txBody>
      </p:sp>
      <p:sp>
        <p:nvSpPr>
          <p:cNvPr id="19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Copyright © 2020 Deloitte Development LLC.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>
                <a:solidFill>
                  <a:prstClr val="white"/>
                </a:solidFill>
              </a:rPr>
              <a:pPr algn="r" defTabSz="1219170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64459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Machine Learning Guild</a:t>
            </a: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Copyright © 2020 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>
                <a:solidFill>
                  <a:prstClr val="white"/>
                </a:solidFill>
              </a:rPr>
              <a:pPr algn="r" defTabSz="1219170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7936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55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82752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538143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859539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683061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3426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09319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15117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13366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375569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683450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473301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658367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14623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703317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54410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33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801757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609" y="1700213"/>
            <a:ext cx="3639312" cy="2052830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78609" y="3832225"/>
            <a:ext cx="3639312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353828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460145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>
              <a:spcAft>
                <a:spcPts val="1333"/>
              </a:spcAft>
            </a:pPr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>
              <a:spcAft>
                <a:spcPts val="1333"/>
              </a:spcAft>
            </a:pPr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73218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 defTabSz="1219170">
              <a:spcAft>
                <a:spcPts val="1333"/>
              </a:spcAft>
            </a:pPr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 defTabSz="1219170">
              <a:spcAft>
                <a:spcPts val="1333"/>
              </a:spcAft>
            </a:pPr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 defTabSz="1219170">
              <a:spcAft>
                <a:spcPts val="1333"/>
              </a:spcAft>
            </a:pPr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 defTabSz="1219170">
              <a:spcAft>
                <a:spcPts val="1333"/>
              </a:spcAft>
            </a:pPr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204078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endParaRPr lang="en-US" sz="1467" dirty="0">
              <a:solidFill>
                <a:prstClr val="white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016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192591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60481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Machine Learning Guild</a:t>
            </a:r>
          </a:p>
        </p:txBody>
      </p:sp>
      <p:sp>
        <p:nvSpPr>
          <p:cNvPr id="14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Copyright © 2020 Deloitte Development LLC.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>
                <a:solidFill>
                  <a:prstClr val="white"/>
                </a:solidFill>
              </a:rPr>
              <a:pPr algn="r" defTabSz="1219170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dirty="0">
              <a:solidFill>
                <a:prstClr val="white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116367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186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67110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GB" sz="2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698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2146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5622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Machine Learning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>
                <a:solidFill>
                  <a:prstClr val="white"/>
                </a:solidFill>
              </a:rPr>
              <a:pPr algn="r" defTabSz="1219170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004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>
                <a:solidFill>
                  <a:prstClr val="white"/>
                </a:solidFill>
              </a:rPr>
              <a:pPr algn="r" defTabSz="1219170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2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Machine Learning Guild</a:t>
            </a:r>
          </a:p>
        </p:txBody>
      </p:sp>
      <p:sp>
        <p:nvSpPr>
          <p:cNvPr id="8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Copyright © 2020 Deloitte Development LLC.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>
                <a:solidFill>
                  <a:prstClr val="white"/>
                </a:solidFill>
              </a:rPr>
              <a:pPr algn="r" defTabSz="1219170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35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>
                <a:solidFill>
                  <a:prstClr val="white"/>
                </a:solidFill>
              </a:rPr>
              <a:pPr algn="r" defTabSz="1219170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329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dirty="0">
                <a:solidFill>
                  <a:prstClr val="white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>
                <a:solidFill>
                  <a:prstClr val="white"/>
                </a:solidFill>
              </a:rPr>
              <a:pPr algn="r" defTabSz="1219170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645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vmlDrawing" Target="../drawings/vmlDrawing1.v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4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Slide" r:id="rId45" imgW="270" imgH="270" progId="TCLayout.ActiveDocument.1">
                  <p:embed/>
                </p:oleObj>
              </mc:Choice>
              <mc:Fallback>
                <p:oleObj name="think-cell Slide" r:id="rId4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buSzPct val="100000"/>
              <a:buFont typeface="Arial"/>
              <a:buNone/>
            </a:pPr>
            <a:r>
              <a:rPr lang="en-US" sz="650" dirty="0">
                <a:solidFill>
                  <a:prstClr val="black"/>
                </a:solidFill>
              </a:rPr>
              <a:t>Machine Learning Guild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defTabSz="121917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dirty="0">
                <a:solidFill>
                  <a:prstClr val="black"/>
                </a:solidFill>
              </a:rPr>
              <a:t>Copyright © 2020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19170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>
                <a:solidFill>
                  <a:prstClr val="black"/>
                </a:solidFill>
              </a:rPr>
              <a:pPr algn="r" defTabSz="1219170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3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9" pos="4986">
          <p15:clr>
            <a:srgbClr val="F26B43"/>
          </p15:clr>
        </p15:guide>
        <p15:guide id="10" pos="1382">
          <p15:clr>
            <a:srgbClr val="F26B43"/>
          </p15:clr>
        </p15:guide>
        <p15:guide id="11" pos="1496">
          <p15:clr>
            <a:srgbClr val="F26B43"/>
          </p15:clr>
        </p15:guide>
        <p15:guide id="12" pos="2581">
          <p15:clr>
            <a:srgbClr val="F26B43"/>
          </p15:clr>
        </p15:guide>
        <p15:guide id="13" pos="2695">
          <p15:clr>
            <a:srgbClr val="F26B43"/>
          </p15:clr>
        </p15:guide>
        <p15:guide id="14" pos="6185">
          <p15:clr>
            <a:srgbClr val="F26B43"/>
          </p15:clr>
        </p15:guide>
        <p15:guide id="15" pos="3783">
          <p15:clr>
            <a:srgbClr val="F26B43"/>
          </p15:clr>
        </p15:guide>
        <p15:guide id="16" pos="3896">
          <p15:clr>
            <a:srgbClr val="F26B43"/>
          </p15:clr>
        </p15:guide>
        <p15:guide id="17" pos="3840">
          <p15:clr>
            <a:srgbClr val="F26B43"/>
          </p15:clr>
        </p15:guide>
        <p15:guide id="18" pos="6299">
          <p15:clr>
            <a:srgbClr val="F26B43"/>
          </p15:clr>
        </p15:guide>
        <p15:guide id="19" orient="horz" pos="1049">
          <p15:clr>
            <a:srgbClr val="F26B43"/>
          </p15:clr>
        </p15:guide>
        <p15:guide id="20" orient="horz" pos="641">
          <p15:clr>
            <a:srgbClr val="F26B43"/>
          </p15:clr>
        </p15:guide>
        <p15:guide id="21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kaggle.com/xiaomengsun/car-insurance-claim-data" TargetMode="Externa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75199" y="5744380"/>
            <a:ext cx="10618899" cy="50564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Machine Learning Guild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b="0" dirty="0"/>
              <a:t>Midpoint Code Review</a:t>
            </a:r>
            <a:endParaRPr lang="en-US" sz="2000" b="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Emerging Tech and Tech Leadership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D607CE-92C6-41A2-A40A-25850A8DB6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27248" y="992505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250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1F96BE0-CE6C-4027-B62E-49741B5AAF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7" t="61864"/>
          <a:stretch/>
        </p:blipFill>
        <p:spPr>
          <a:xfrm>
            <a:off x="9792418" y="1826772"/>
            <a:ext cx="1531240" cy="2179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7DA69B-02B2-4AFB-9203-A26CE191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8" t="29584" b="36847"/>
          <a:stretch/>
        </p:blipFill>
        <p:spPr>
          <a:xfrm>
            <a:off x="3644900" y="1957265"/>
            <a:ext cx="2235836" cy="191845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F9FEFBD-CA7D-4DEF-901F-0DBC7069B939}"/>
              </a:ext>
            </a:extLst>
          </p:cNvPr>
          <p:cNvGrpSpPr/>
          <p:nvPr/>
        </p:nvGrpSpPr>
        <p:grpSpPr>
          <a:xfrm>
            <a:off x="7108655" y="2454531"/>
            <a:ext cx="1038225" cy="923925"/>
            <a:chOff x="7716838" y="3678238"/>
            <a:chExt cx="1038225" cy="923925"/>
          </a:xfrm>
          <a:solidFill>
            <a:schemeClr val="accent2"/>
          </a:solidFill>
        </p:grpSpPr>
        <p:sp>
          <p:nvSpPr>
            <p:cNvPr id="18" name="Freeform 109">
              <a:extLst>
                <a:ext uri="{FF2B5EF4-FFF2-40B4-BE49-F238E27FC236}">
                  <a16:creationId xmlns:a16="http://schemas.microsoft.com/office/drawing/2014/main" id="{4BC90EE1-4978-4224-9F52-4B6A9247D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6838" y="3678238"/>
              <a:ext cx="1038225" cy="923925"/>
            </a:xfrm>
            <a:custGeom>
              <a:avLst/>
              <a:gdLst>
                <a:gd name="T0" fmla="*/ 386 w 399"/>
                <a:gd name="T1" fmla="*/ 0 h 355"/>
                <a:gd name="T2" fmla="*/ 13 w 399"/>
                <a:gd name="T3" fmla="*/ 0 h 355"/>
                <a:gd name="T4" fmla="*/ 0 w 399"/>
                <a:gd name="T5" fmla="*/ 13 h 355"/>
                <a:gd name="T6" fmla="*/ 0 w 399"/>
                <a:gd name="T7" fmla="*/ 342 h 355"/>
                <a:gd name="T8" fmla="*/ 13 w 399"/>
                <a:gd name="T9" fmla="*/ 355 h 355"/>
                <a:gd name="T10" fmla="*/ 386 w 399"/>
                <a:gd name="T11" fmla="*/ 355 h 355"/>
                <a:gd name="T12" fmla="*/ 399 w 399"/>
                <a:gd name="T13" fmla="*/ 342 h 355"/>
                <a:gd name="T14" fmla="*/ 399 w 399"/>
                <a:gd name="T15" fmla="*/ 13 h 355"/>
                <a:gd name="T16" fmla="*/ 386 w 399"/>
                <a:gd name="T17" fmla="*/ 0 h 355"/>
                <a:gd name="T18" fmla="*/ 307 w 399"/>
                <a:gd name="T19" fmla="*/ 28 h 355"/>
                <a:gd name="T20" fmla="*/ 324 w 399"/>
                <a:gd name="T21" fmla="*/ 44 h 355"/>
                <a:gd name="T22" fmla="*/ 307 w 399"/>
                <a:gd name="T23" fmla="*/ 61 h 355"/>
                <a:gd name="T24" fmla="*/ 290 w 399"/>
                <a:gd name="T25" fmla="*/ 44 h 355"/>
                <a:gd name="T26" fmla="*/ 307 w 399"/>
                <a:gd name="T27" fmla="*/ 28 h 355"/>
                <a:gd name="T28" fmla="*/ 258 w 399"/>
                <a:gd name="T29" fmla="*/ 28 h 355"/>
                <a:gd name="T30" fmla="*/ 274 w 399"/>
                <a:gd name="T31" fmla="*/ 44 h 355"/>
                <a:gd name="T32" fmla="*/ 258 w 399"/>
                <a:gd name="T33" fmla="*/ 61 h 355"/>
                <a:gd name="T34" fmla="*/ 241 w 399"/>
                <a:gd name="T35" fmla="*/ 44 h 355"/>
                <a:gd name="T36" fmla="*/ 258 w 399"/>
                <a:gd name="T37" fmla="*/ 28 h 355"/>
                <a:gd name="T38" fmla="*/ 374 w 399"/>
                <a:gd name="T39" fmla="*/ 329 h 355"/>
                <a:gd name="T40" fmla="*/ 25 w 399"/>
                <a:gd name="T41" fmla="*/ 329 h 355"/>
                <a:gd name="T42" fmla="*/ 25 w 399"/>
                <a:gd name="T43" fmla="*/ 89 h 355"/>
                <a:gd name="T44" fmla="*/ 374 w 399"/>
                <a:gd name="T45" fmla="*/ 89 h 355"/>
                <a:gd name="T46" fmla="*/ 374 w 399"/>
                <a:gd name="T47" fmla="*/ 329 h 355"/>
                <a:gd name="T48" fmla="*/ 357 w 399"/>
                <a:gd name="T49" fmla="*/ 61 h 355"/>
                <a:gd name="T50" fmla="*/ 340 w 399"/>
                <a:gd name="T51" fmla="*/ 44 h 355"/>
                <a:gd name="T52" fmla="*/ 357 w 399"/>
                <a:gd name="T53" fmla="*/ 28 h 355"/>
                <a:gd name="T54" fmla="*/ 374 w 399"/>
                <a:gd name="T55" fmla="*/ 44 h 355"/>
                <a:gd name="T56" fmla="*/ 357 w 399"/>
                <a:gd name="T57" fmla="*/ 61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9" h="355">
                  <a:moveTo>
                    <a:pt x="38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349"/>
                    <a:pt x="6" y="355"/>
                    <a:pt x="13" y="355"/>
                  </a:cubicBezTo>
                  <a:cubicBezTo>
                    <a:pt x="386" y="355"/>
                    <a:pt x="386" y="355"/>
                    <a:pt x="386" y="355"/>
                  </a:cubicBezTo>
                  <a:cubicBezTo>
                    <a:pt x="393" y="355"/>
                    <a:pt x="399" y="349"/>
                    <a:pt x="399" y="342"/>
                  </a:cubicBezTo>
                  <a:cubicBezTo>
                    <a:pt x="399" y="13"/>
                    <a:pt x="399" y="13"/>
                    <a:pt x="399" y="13"/>
                  </a:cubicBezTo>
                  <a:cubicBezTo>
                    <a:pt x="399" y="6"/>
                    <a:pt x="393" y="0"/>
                    <a:pt x="386" y="0"/>
                  </a:cubicBezTo>
                  <a:close/>
                  <a:moveTo>
                    <a:pt x="307" y="28"/>
                  </a:moveTo>
                  <a:cubicBezTo>
                    <a:pt x="316" y="28"/>
                    <a:pt x="324" y="35"/>
                    <a:pt x="324" y="44"/>
                  </a:cubicBezTo>
                  <a:cubicBezTo>
                    <a:pt x="324" y="54"/>
                    <a:pt x="316" y="61"/>
                    <a:pt x="307" y="61"/>
                  </a:cubicBezTo>
                  <a:cubicBezTo>
                    <a:pt x="298" y="61"/>
                    <a:pt x="290" y="54"/>
                    <a:pt x="290" y="44"/>
                  </a:cubicBezTo>
                  <a:cubicBezTo>
                    <a:pt x="290" y="35"/>
                    <a:pt x="298" y="28"/>
                    <a:pt x="307" y="28"/>
                  </a:cubicBezTo>
                  <a:close/>
                  <a:moveTo>
                    <a:pt x="258" y="28"/>
                  </a:moveTo>
                  <a:cubicBezTo>
                    <a:pt x="267" y="28"/>
                    <a:pt x="274" y="35"/>
                    <a:pt x="274" y="44"/>
                  </a:cubicBezTo>
                  <a:cubicBezTo>
                    <a:pt x="274" y="54"/>
                    <a:pt x="267" y="61"/>
                    <a:pt x="258" y="61"/>
                  </a:cubicBezTo>
                  <a:cubicBezTo>
                    <a:pt x="248" y="61"/>
                    <a:pt x="241" y="54"/>
                    <a:pt x="241" y="44"/>
                  </a:cubicBezTo>
                  <a:cubicBezTo>
                    <a:pt x="241" y="35"/>
                    <a:pt x="248" y="28"/>
                    <a:pt x="258" y="28"/>
                  </a:cubicBezTo>
                  <a:close/>
                  <a:moveTo>
                    <a:pt x="374" y="329"/>
                  </a:moveTo>
                  <a:cubicBezTo>
                    <a:pt x="25" y="329"/>
                    <a:pt x="25" y="329"/>
                    <a:pt x="25" y="329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374" y="89"/>
                    <a:pt x="374" y="89"/>
                    <a:pt x="374" y="89"/>
                  </a:cubicBezTo>
                  <a:lnTo>
                    <a:pt x="374" y="329"/>
                  </a:lnTo>
                  <a:close/>
                  <a:moveTo>
                    <a:pt x="357" y="61"/>
                  </a:moveTo>
                  <a:cubicBezTo>
                    <a:pt x="347" y="61"/>
                    <a:pt x="340" y="54"/>
                    <a:pt x="340" y="44"/>
                  </a:cubicBezTo>
                  <a:cubicBezTo>
                    <a:pt x="340" y="35"/>
                    <a:pt x="347" y="28"/>
                    <a:pt x="357" y="28"/>
                  </a:cubicBezTo>
                  <a:cubicBezTo>
                    <a:pt x="366" y="28"/>
                    <a:pt x="374" y="35"/>
                    <a:pt x="374" y="44"/>
                  </a:cubicBezTo>
                  <a:cubicBezTo>
                    <a:pt x="374" y="54"/>
                    <a:pt x="366" y="61"/>
                    <a:pt x="35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C47C017B-A6E0-4E84-9438-1377ACE82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6538" y="4041776"/>
              <a:ext cx="101600" cy="150813"/>
            </a:xfrm>
            <a:custGeom>
              <a:avLst/>
              <a:gdLst>
                <a:gd name="T0" fmla="*/ 0 w 39"/>
                <a:gd name="T1" fmla="*/ 29 h 58"/>
                <a:gd name="T2" fmla="*/ 5 w 39"/>
                <a:gd name="T3" fmla="*/ 7 h 58"/>
                <a:gd name="T4" fmla="*/ 19 w 39"/>
                <a:gd name="T5" fmla="*/ 0 h 58"/>
                <a:gd name="T6" fmla="*/ 34 w 39"/>
                <a:gd name="T7" fmla="*/ 7 h 58"/>
                <a:gd name="T8" fmla="*/ 39 w 39"/>
                <a:gd name="T9" fmla="*/ 29 h 58"/>
                <a:gd name="T10" fmla="*/ 34 w 39"/>
                <a:gd name="T11" fmla="*/ 51 h 58"/>
                <a:gd name="T12" fmla="*/ 19 w 39"/>
                <a:gd name="T13" fmla="*/ 58 h 58"/>
                <a:gd name="T14" fmla="*/ 5 w 39"/>
                <a:gd name="T15" fmla="*/ 51 h 58"/>
                <a:gd name="T16" fmla="*/ 0 w 39"/>
                <a:gd name="T17" fmla="*/ 29 h 58"/>
                <a:gd name="T18" fmla="*/ 10 w 39"/>
                <a:gd name="T19" fmla="*/ 29 h 58"/>
                <a:gd name="T20" fmla="*/ 13 w 39"/>
                <a:gd name="T21" fmla="*/ 44 h 58"/>
                <a:gd name="T22" fmla="*/ 19 w 39"/>
                <a:gd name="T23" fmla="*/ 49 h 58"/>
                <a:gd name="T24" fmla="*/ 26 w 39"/>
                <a:gd name="T25" fmla="*/ 44 h 58"/>
                <a:gd name="T26" fmla="*/ 28 w 39"/>
                <a:gd name="T27" fmla="*/ 29 h 58"/>
                <a:gd name="T28" fmla="*/ 26 w 39"/>
                <a:gd name="T29" fmla="*/ 14 h 58"/>
                <a:gd name="T30" fmla="*/ 19 w 39"/>
                <a:gd name="T31" fmla="*/ 9 h 58"/>
                <a:gd name="T32" fmla="*/ 13 w 39"/>
                <a:gd name="T33" fmla="*/ 14 h 58"/>
                <a:gd name="T34" fmla="*/ 10 w 39"/>
                <a:gd name="T3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58">
                  <a:moveTo>
                    <a:pt x="0" y="29"/>
                  </a:moveTo>
                  <a:cubicBezTo>
                    <a:pt x="0" y="19"/>
                    <a:pt x="2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26" y="0"/>
                    <a:pt x="31" y="3"/>
                    <a:pt x="34" y="7"/>
                  </a:cubicBezTo>
                  <a:cubicBezTo>
                    <a:pt x="37" y="12"/>
                    <a:pt x="39" y="19"/>
                    <a:pt x="39" y="29"/>
                  </a:cubicBezTo>
                  <a:cubicBezTo>
                    <a:pt x="39" y="39"/>
                    <a:pt x="37" y="46"/>
                    <a:pt x="34" y="51"/>
                  </a:cubicBezTo>
                  <a:cubicBezTo>
                    <a:pt x="30" y="56"/>
                    <a:pt x="26" y="58"/>
                    <a:pt x="19" y="58"/>
                  </a:cubicBezTo>
                  <a:cubicBezTo>
                    <a:pt x="13" y="58"/>
                    <a:pt x="8" y="56"/>
                    <a:pt x="5" y="51"/>
                  </a:cubicBezTo>
                  <a:cubicBezTo>
                    <a:pt x="2" y="46"/>
                    <a:pt x="0" y="38"/>
                    <a:pt x="0" y="29"/>
                  </a:cubicBezTo>
                  <a:close/>
                  <a:moveTo>
                    <a:pt x="10" y="29"/>
                  </a:moveTo>
                  <a:cubicBezTo>
                    <a:pt x="10" y="36"/>
                    <a:pt x="11" y="41"/>
                    <a:pt x="13" y="44"/>
                  </a:cubicBezTo>
                  <a:cubicBezTo>
                    <a:pt x="14" y="48"/>
                    <a:pt x="16" y="49"/>
                    <a:pt x="19" y="49"/>
                  </a:cubicBezTo>
                  <a:cubicBezTo>
                    <a:pt x="23" y="49"/>
                    <a:pt x="25" y="48"/>
                    <a:pt x="26" y="44"/>
                  </a:cubicBezTo>
                  <a:cubicBezTo>
                    <a:pt x="28" y="41"/>
                    <a:pt x="28" y="36"/>
                    <a:pt x="28" y="29"/>
                  </a:cubicBezTo>
                  <a:cubicBezTo>
                    <a:pt x="28" y="23"/>
                    <a:pt x="28" y="18"/>
                    <a:pt x="26" y="14"/>
                  </a:cubicBezTo>
                  <a:cubicBezTo>
                    <a:pt x="25" y="11"/>
                    <a:pt x="23" y="9"/>
                    <a:pt x="19" y="9"/>
                  </a:cubicBezTo>
                  <a:cubicBezTo>
                    <a:pt x="16" y="9"/>
                    <a:pt x="14" y="11"/>
                    <a:pt x="13" y="14"/>
                  </a:cubicBezTo>
                  <a:cubicBezTo>
                    <a:pt x="11" y="17"/>
                    <a:pt x="10" y="2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" name="Freeform 111">
              <a:extLst>
                <a:ext uri="{FF2B5EF4-FFF2-40B4-BE49-F238E27FC236}">
                  <a16:creationId xmlns:a16="http://schemas.microsoft.com/office/drawing/2014/main" id="{2A5F9039-7F55-494B-AC3F-15002C7AA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4651" y="4041776"/>
              <a:ext cx="88900" cy="149225"/>
            </a:xfrm>
            <a:custGeom>
              <a:avLst/>
              <a:gdLst>
                <a:gd name="T0" fmla="*/ 5 w 56"/>
                <a:gd name="T1" fmla="*/ 79 h 94"/>
                <a:gd name="T2" fmla="*/ 23 w 56"/>
                <a:gd name="T3" fmla="*/ 79 h 94"/>
                <a:gd name="T4" fmla="*/ 23 w 56"/>
                <a:gd name="T5" fmla="*/ 28 h 94"/>
                <a:gd name="T6" fmla="*/ 25 w 56"/>
                <a:gd name="T7" fmla="*/ 20 h 94"/>
                <a:gd name="T8" fmla="*/ 18 w 56"/>
                <a:gd name="T9" fmla="*/ 27 h 94"/>
                <a:gd name="T10" fmla="*/ 7 w 56"/>
                <a:gd name="T11" fmla="*/ 35 h 94"/>
                <a:gd name="T12" fmla="*/ 0 w 56"/>
                <a:gd name="T13" fmla="*/ 25 h 94"/>
                <a:gd name="T14" fmla="*/ 30 w 56"/>
                <a:gd name="T15" fmla="*/ 0 h 94"/>
                <a:gd name="T16" fmla="*/ 39 w 56"/>
                <a:gd name="T17" fmla="*/ 0 h 94"/>
                <a:gd name="T18" fmla="*/ 39 w 56"/>
                <a:gd name="T19" fmla="*/ 79 h 94"/>
                <a:gd name="T20" fmla="*/ 56 w 56"/>
                <a:gd name="T21" fmla="*/ 79 h 94"/>
                <a:gd name="T22" fmla="*/ 56 w 56"/>
                <a:gd name="T23" fmla="*/ 94 h 94"/>
                <a:gd name="T24" fmla="*/ 5 w 56"/>
                <a:gd name="T25" fmla="*/ 94 h 94"/>
                <a:gd name="T26" fmla="*/ 5 w 56"/>
                <a:gd name="T27" fmla="*/ 7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94">
                  <a:moveTo>
                    <a:pt x="5" y="79"/>
                  </a:moveTo>
                  <a:lnTo>
                    <a:pt x="23" y="79"/>
                  </a:lnTo>
                  <a:lnTo>
                    <a:pt x="23" y="28"/>
                  </a:lnTo>
                  <a:lnTo>
                    <a:pt x="25" y="20"/>
                  </a:lnTo>
                  <a:lnTo>
                    <a:pt x="18" y="27"/>
                  </a:lnTo>
                  <a:lnTo>
                    <a:pt x="7" y="35"/>
                  </a:lnTo>
                  <a:lnTo>
                    <a:pt x="0" y="25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39" y="79"/>
                  </a:lnTo>
                  <a:lnTo>
                    <a:pt x="56" y="79"/>
                  </a:lnTo>
                  <a:lnTo>
                    <a:pt x="56" y="94"/>
                  </a:lnTo>
                  <a:lnTo>
                    <a:pt x="5" y="94"/>
                  </a:lnTo>
                  <a:lnTo>
                    <a:pt x="5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8BABFA24-85C1-4D4C-BA05-A538FC0F35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1651" y="4041776"/>
              <a:ext cx="101600" cy="150813"/>
            </a:xfrm>
            <a:custGeom>
              <a:avLst/>
              <a:gdLst>
                <a:gd name="T0" fmla="*/ 0 w 39"/>
                <a:gd name="T1" fmla="*/ 29 h 58"/>
                <a:gd name="T2" fmla="*/ 5 w 39"/>
                <a:gd name="T3" fmla="*/ 7 h 58"/>
                <a:gd name="T4" fmla="*/ 19 w 39"/>
                <a:gd name="T5" fmla="*/ 0 h 58"/>
                <a:gd name="T6" fmla="*/ 34 w 39"/>
                <a:gd name="T7" fmla="*/ 7 h 58"/>
                <a:gd name="T8" fmla="*/ 39 w 39"/>
                <a:gd name="T9" fmla="*/ 29 h 58"/>
                <a:gd name="T10" fmla="*/ 34 w 39"/>
                <a:gd name="T11" fmla="*/ 51 h 58"/>
                <a:gd name="T12" fmla="*/ 19 w 39"/>
                <a:gd name="T13" fmla="*/ 58 h 58"/>
                <a:gd name="T14" fmla="*/ 5 w 39"/>
                <a:gd name="T15" fmla="*/ 51 h 58"/>
                <a:gd name="T16" fmla="*/ 0 w 39"/>
                <a:gd name="T17" fmla="*/ 29 h 58"/>
                <a:gd name="T18" fmla="*/ 10 w 39"/>
                <a:gd name="T19" fmla="*/ 29 h 58"/>
                <a:gd name="T20" fmla="*/ 12 w 39"/>
                <a:gd name="T21" fmla="*/ 44 h 58"/>
                <a:gd name="T22" fmla="*/ 19 w 39"/>
                <a:gd name="T23" fmla="*/ 49 h 58"/>
                <a:gd name="T24" fmla="*/ 26 w 39"/>
                <a:gd name="T25" fmla="*/ 44 h 58"/>
                <a:gd name="T26" fmla="*/ 28 w 39"/>
                <a:gd name="T27" fmla="*/ 29 h 58"/>
                <a:gd name="T28" fmla="*/ 26 w 39"/>
                <a:gd name="T29" fmla="*/ 14 h 58"/>
                <a:gd name="T30" fmla="*/ 19 w 39"/>
                <a:gd name="T31" fmla="*/ 9 h 58"/>
                <a:gd name="T32" fmla="*/ 12 w 39"/>
                <a:gd name="T33" fmla="*/ 14 h 58"/>
                <a:gd name="T34" fmla="*/ 10 w 39"/>
                <a:gd name="T3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58">
                  <a:moveTo>
                    <a:pt x="0" y="29"/>
                  </a:moveTo>
                  <a:cubicBezTo>
                    <a:pt x="0" y="19"/>
                    <a:pt x="2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26" y="0"/>
                    <a:pt x="31" y="3"/>
                    <a:pt x="34" y="7"/>
                  </a:cubicBezTo>
                  <a:cubicBezTo>
                    <a:pt x="37" y="12"/>
                    <a:pt x="39" y="19"/>
                    <a:pt x="39" y="29"/>
                  </a:cubicBezTo>
                  <a:cubicBezTo>
                    <a:pt x="39" y="39"/>
                    <a:pt x="37" y="46"/>
                    <a:pt x="34" y="51"/>
                  </a:cubicBezTo>
                  <a:cubicBezTo>
                    <a:pt x="30" y="56"/>
                    <a:pt x="25" y="58"/>
                    <a:pt x="19" y="58"/>
                  </a:cubicBezTo>
                  <a:cubicBezTo>
                    <a:pt x="13" y="58"/>
                    <a:pt x="8" y="56"/>
                    <a:pt x="5" y="51"/>
                  </a:cubicBezTo>
                  <a:cubicBezTo>
                    <a:pt x="1" y="46"/>
                    <a:pt x="0" y="38"/>
                    <a:pt x="0" y="29"/>
                  </a:cubicBezTo>
                  <a:close/>
                  <a:moveTo>
                    <a:pt x="10" y="29"/>
                  </a:moveTo>
                  <a:cubicBezTo>
                    <a:pt x="10" y="36"/>
                    <a:pt x="11" y="41"/>
                    <a:pt x="12" y="44"/>
                  </a:cubicBezTo>
                  <a:cubicBezTo>
                    <a:pt x="14" y="48"/>
                    <a:pt x="16" y="49"/>
                    <a:pt x="19" y="49"/>
                  </a:cubicBezTo>
                  <a:cubicBezTo>
                    <a:pt x="22" y="49"/>
                    <a:pt x="25" y="48"/>
                    <a:pt x="26" y="44"/>
                  </a:cubicBezTo>
                  <a:cubicBezTo>
                    <a:pt x="28" y="41"/>
                    <a:pt x="28" y="36"/>
                    <a:pt x="28" y="29"/>
                  </a:cubicBezTo>
                  <a:cubicBezTo>
                    <a:pt x="28" y="23"/>
                    <a:pt x="28" y="18"/>
                    <a:pt x="26" y="14"/>
                  </a:cubicBezTo>
                  <a:cubicBezTo>
                    <a:pt x="25" y="11"/>
                    <a:pt x="22" y="9"/>
                    <a:pt x="19" y="9"/>
                  </a:cubicBezTo>
                  <a:cubicBezTo>
                    <a:pt x="16" y="9"/>
                    <a:pt x="14" y="11"/>
                    <a:pt x="12" y="14"/>
                  </a:cubicBezTo>
                  <a:cubicBezTo>
                    <a:pt x="11" y="17"/>
                    <a:pt x="10" y="2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113">
              <a:extLst>
                <a:ext uri="{FF2B5EF4-FFF2-40B4-BE49-F238E27FC236}">
                  <a16:creationId xmlns:a16="http://schemas.microsoft.com/office/drawing/2014/main" id="{4013F7E8-3B48-4398-870E-F0C548EE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1776"/>
              <a:ext cx="88900" cy="149225"/>
            </a:xfrm>
            <a:custGeom>
              <a:avLst/>
              <a:gdLst>
                <a:gd name="T0" fmla="*/ 5 w 56"/>
                <a:gd name="T1" fmla="*/ 79 h 94"/>
                <a:gd name="T2" fmla="*/ 23 w 56"/>
                <a:gd name="T3" fmla="*/ 79 h 94"/>
                <a:gd name="T4" fmla="*/ 23 w 56"/>
                <a:gd name="T5" fmla="*/ 28 h 94"/>
                <a:gd name="T6" fmla="*/ 25 w 56"/>
                <a:gd name="T7" fmla="*/ 20 h 94"/>
                <a:gd name="T8" fmla="*/ 18 w 56"/>
                <a:gd name="T9" fmla="*/ 27 h 94"/>
                <a:gd name="T10" fmla="*/ 7 w 56"/>
                <a:gd name="T11" fmla="*/ 35 h 94"/>
                <a:gd name="T12" fmla="*/ 0 w 56"/>
                <a:gd name="T13" fmla="*/ 25 h 94"/>
                <a:gd name="T14" fmla="*/ 30 w 56"/>
                <a:gd name="T15" fmla="*/ 0 h 94"/>
                <a:gd name="T16" fmla="*/ 38 w 56"/>
                <a:gd name="T17" fmla="*/ 0 h 94"/>
                <a:gd name="T18" fmla="*/ 38 w 56"/>
                <a:gd name="T19" fmla="*/ 79 h 94"/>
                <a:gd name="T20" fmla="*/ 56 w 56"/>
                <a:gd name="T21" fmla="*/ 79 h 94"/>
                <a:gd name="T22" fmla="*/ 56 w 56"/>
                <a:gd name="T23" fmla="*/ 94 h 94"/>
                <a:gd name="T24" fmla="*/ 5 w 56"/>
                <a:gd name="T25" fmla="*/ 94 h 94"/>
                <a:gd name="T26" fmla="*/ 5 w 56"/>
                <a:gd name="T27" fmla="*/ 7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94">
                  <a:moveTo>
                    <a:pt x="5" y="79"/>
                  </a:moveTo>
                  <a:lnTo>
                    <a:pt x="23" y="79"/>
                  </a:lnTo>
                  <a:lnTo>
                    <a:pt x="23" y="28"/>
                  </a:lnTo>
                  <a:lnTo>
                    <a:pt x="25" y="20"/>
                  </a:lnTo>
                  <a:lnTo>
                    <a:pt x="18" y="27"/>
                  </a:lnTo>
                  <a:lnTo>
                    <a:pt x="7" y="35"/>
                  </a:lnTo>
                  <a:lnTo>
                    <a:pt x="0" y="25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79"/>
                  </a:lnTo>
                  <a:lnTo>
                    <a:pt x="56" y="79"/>
                  </a:lnTo>
                  <a:lnTo>
                    <a:pt x="56" y="94"/>
                  </a:lnTo>
                  <a:lnTo>
                    <a:pt x="5" y="94"/>
                  </a:lnTo>
                  <a:lnTo>
                    <a:pt x="5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Freeform 114">
              <a:extLst>
                <a:ext uri="{FF2B5EF4-FFF2-40B4-BE49-F238E27FC236}">
                  <a16:creationId xmlns:a16="http://schemas.microsoft.com/office/drawing/2014/main" id="{737CC010-CE0B-49D9-BDF9-162FEC487A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8351" y="4041776"/>
              <a:ext cx="98425" cy="150813"/>
            </a:xfrm>
            <a:custGeom>
              <a:avLst/>
              <a:gdLst>
                <a:gd name="T0" fmla="*/ 0 w 38"/>
                <a:gd name="T1" fmla="*/ 29 h 58"/>
                <a:gd name="T2" fmla="*/ 5 w 38"/>
                <a:gd name="T3" fmla="*/ 7 h 58"/>
                <a:gd name="T4" fmla="*/ 19 w 38"/>
                <a:gd name="T5" fmla="*/ 0 h 58"/>
                <a:gd name="T6" fmla="*/ 34 w 38"/>
                <a:gd name="T7" fmla="*/ 7 h 58"/>
                <a:gd name="T8" fmla="*/ 38 w 38"/>
                <a:gd name="T9" fmla="*/ 29 h 58"/>
                <a:gd name="T10" fmla="*/ 33 w 38"/>
                <a:gd name="T11" fmla="*/ 51 h 58"/>
                <a:gd name="T12" fmla="*/ 19 w 38"/>
                <a:gd name="T13" fmla="*/ 58 h 58"/>
                <a:gd name="T14" fmla="*/ 4 w 38"/>
                <a:gd name="T15" fmla="*/ 51 h 58"/>
                <a:gd name="T16" fmla="*/ 0 w 38"/>
                <a:gd name="T17" fmla="*/ 29 h 58"/>
                <a:gd name="T18" fmla="*/ 10 w 38"/>
                <a:gd name="T19" fmla="*/ 29 h 58"/>
                <a:gd name="T20" fmla="*/ 12 w 38"/>
                <a:gd name="T21" fmla="*/ 44 h 58"/>
                <a:gd name="T22" fmla="*/ 19 w 38"/>
                <a:gd name="T23" fmla="*/ 49 h 58"/>
                <a:gd name="T24" fmla="*/ 26 w 38"/>
                <a:gd name="T25" fmla="*/ 44 h 58"/>
                <a:gd name="T26" fmla="*/ 28 w 38"/>
                <a:gd name="T27" fmla="*/ 29 h 58"/>
                <a:gd name="T28" fmla="*/ 26 w 38"/>
                <a:gd name="T29" fmla="*/ 14 h 58"/>
                <a:gd name="T30" fmla="*/ 19 w 38"/>
                <a:gd name="T31" fmla="*/ 9 h 58"/>
                <a:gd name="T32" fmla="*/ 12 w 38"/>
                <a:gd name="T33" fmla="*/ 14 h 58"/>
                <a:gd name="T34" fmla="*/ 10 w 38"/>
                <a:gd name="T3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58">
                  <a:moveTo>
                    <a:pt x="0" y="29"/>
                  </a:moveTo>
                  <a:cubicBezTo>
                    <a:pt x="0" y="19"/>
                    <a:pt x="1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26" y="0"/>
                    <a:pt x="31" y="3"/>
                    <a:pt x="34" y="7"/>
                  </a:cubicBezTo>
                  <a:cubicBezTo>
                    <a:pt x="37" y="12"/>
                    <a:pt x="38" y="19"/>
                    <a:pt x="38" y="29"/>
                  </a:cubicBezTo>
                  <a:cubicBezTo>
                    <a:pt x="38" y="39"/>
                    <a:pt x="37" y="46"/>
                    <a:pt x="33" y="51"/>
                  </a:cubicBezTo>
                  <a:cubicBezTo>
                    <a:pt x="30" y="56"/>
                    <a:pt x="25" y="58"/>
                    <a:pt x="19" y="58"/>
                  </a:cubicBezTo>
                  <a:cubicBezTo>
                    <a:pt x="12" y="58"/>
                    <a:pt x="7" y="56"/>
                    <a:pt x="4" y="51"/>
                  </a:cubicBezTo>
                  <a:cubicBezTo>
                    <a:pt x="1" y="46"/>
                    <a:pt x="0" y="38"/>
                    <a:pt x="0" y="29"/>
                  </a:cubicBezTo>
                  <a:close/>
                  <a:moveTo>
                    <a:pt x="10" y="29"/>
                  </a:moveTo>
                  <a:cubicBezTo>
                    <a:pt x="10" y="36"/>
                    <a:pt x="11" y="41"/>
                    <a:pt x="12" y="44"/>
                  </a:cubicBezTo>
                  <a:cubicBezTo>
                    <a:pt x="13" y="48"/>
                    <a:pt x="16" y="49"/>
                    <a:pt x="19" y="49"/>
                  </a:cubicBezTo>
                  <a:cubicBezTo>
                    <a:pt x="22" y="49"/>
                    <a:pt x="24" y="48"/>
                    <a:pt x="26" y="44"/>
                  </a:cubicBezTo>
                  <a:cubicBezTo>
                    <a:pt x="27" y="41"/>
                    <a:pt x="28" y="36"/>
                    <a:pt x="28" y="29"/>
                  </a:cubicBezTo>
                  <a:cubicBezTo>
                    <a:pt x="28" y="23"/>
                    <a:pt x="27" y="18"/>
                    <a:pt x="26" y="14"/>
                  </a:cubicBezTo>
                  <a:cubicBezTo>
                    <a:pt x="25" y="11"/>
                    <a:pt x="22" y="9"/>
                    <a:pt x="19" y="9"/>
                  </a:cubicBezTo>
                  <a:cubicBezTo>
                    <a:pt x="16" y="9"/>
                    <a:pt x="13" y="11"/>
                    <a:pt x="12" y="14"/>
                  </a:cubicBezTo>
                  <a:cubicBezTo>
                    <a:pt x="11" y="17"/>
                    <a:pt x="10" y="2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" name="Freeform 115">
              <a:extLst>
                <a:ext uri="{FF2B5EF4-FFF2-40B4-BE49-F238E27FC236}">
                  <a16:creationId xmlns:a16="http://schemas.microsoft.com/office/drawing/2014/main" id="{C808C3A9-FFDB-4A70-95D6-1066A242A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4041776"/>
              <a:ext cx="90488" cy="149225"/>
            </a:xfrm>
            <a:custGeom>
              <a:avLst/>
              <a:gdLst>
                <a:gd name="T0" fmla="*/ 5 w 57"/>
                <a:gd name="T1" fmla="*/ 79 h 94"/>
                <a:gd name="T2" fmla="*/ 23 w 57"/>
                <a:gd name="T3" fmla="*/ 79 h 94"/>
                <a:gd name="T4" fmla="*/ 23 w 57"/>
                <a:gd name="T5" fmla="*/ 28 h 94"/>
                <a:gd name="T6" fmla="*/ 26 w 57"/>
                <a:gd name="T7" fmla="*/ 20 h 94"/>
                <a:gd name="T8" fmla="*/ 19 w 57"/>
                <a:gd name="T9" fmla="*/ 27 h 94"/>
                <a:gd name="T10" fmla="*/ 8 w 57"/>
                <a:gd name="T11" fmla="*/ 35 h 94"/>
                <a:gd name="T12" fmla="*/ 0 w 57"/>
                <a:gd name="T13" fmla="*/ 25 h 94"/>
                <a:gd name="T14" fmla="*/ 29 w 57"/>
                <a:gd name="T15" fmla="*/ 0 h 94"/>
                <a:gd name="T16" fmla="*/ 39 w 57"/>
                <a:gd name="T17" fmla="*/ 0 h 94"/>
                <a:gd name="T18" fmla="*/ 39 w 57"/>
                <a:gd name="T19" fmla="*/ 79 h 94"/>
                <a:gd name="T20" fmla="*/ 57 w 57"/>
                <a:gd name="T21" fmla="*/ 79 h 94"/>
                <a:gd name="T22" fmla="*/ 57 w 57"/>
                <a:gd name="T23" fmla="*/ 94 h 94"/>
                <a:gd name="T24" fmla="*/ 5 w 57"/>
                <a:gd name="T25" fmla="*/ 94 h 94"/>
                <a:gd name="T26" fmla="*/ 5 w 57"/>
                <a:gd name="T27" fmla="*/ 7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94">
                  <a:moveTo>
                    <a:pt x="5" y="79"/>
                  </a:moveTo>
                  <a:lnTo>
                    <a:pt x="23" y="79"/>
                  </a:lnTo>
                  <a:lnTo>
                    <a:pt x="23" y="28"/>
                  </a:lnTo>
                  <a:lnTo>
                    <a:pt x="26" y="20"/>
                  </a:lnTo>
                  <a:lnTo>
                    <a:pt x="19" y="27"/>
                  </a:lnTo>
                  <a:lnTo>
                    <a:pt x="8" y="35"/>
                  </a:lnTo>
                  <a:lnTo>
                    <a:pt x="0" y="25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79"/>
                  </a:lnTo>
                  <a:lnTo>
                    <a:pt x="57" y="79"/>
                  </a:lnTo>
                  <a:lnTo>
                    <a:pt x="57" y="94"/>
                  </a:lnTo>
                  <a:lnTo>
                    <a:pt x="5" y="94"/>
                  </a:lnTo>
                  <a:lnTo>
                    <a:pt x="5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" name="Freeform 116">
              <a:extLst>
                <a:ext uri="{FF2B5EF4-FFF2-40B4-BE49-F238E27FC236}">
                  <a16:creationId xmlns:a16="http://schemas.microsoft.com/office/drawing/2014/main" id="{2F50FEC8-34B8-482C-B2AA-2D3DF718EB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6538" y="4289426"/>
              <a:ext cx="101600" cy="150813"/>
            </a:xfrm>
            <a:custGeom>
              <a:avLst/>
              <a:gdLst>
                <a:gd name="T0" fmla="*/ 0 w 39"/>
                <a:gd name="T1" fmla="*/ 29 h 58"/>
                <a:gd name="T2" fmla="*/ 5 w 39"/>
                <a:gd name="T3" fmla="*/ 8 h 58"/>
                <a:gd name="T4" fmla="*/ 19 w 39"/>
                <a:gd name="T5" fmla="*/ 0 h 58"/>
                <a:gd name="T6" fmla="*/ 34 w 39"/>
                <a:gd name="T7" fmla="*/ 7 h 58"/>
                <a:gd name="T8" fmla="*/ 39 w 39"/>
                <a:gd name="T9" fmla="*/ 29 h 58"/>
                <a:gd name="T10" fmla="*/ 34 w 39"/>
                <a:gd name="T11" fmla="*/ 51 h 58"/>
                <a:gd name="T12" fmla="*/ 19 w 39"/>
                <a:gd name="T13" fmla="*/ 58 h 58"/>
                <a:gd name="T14" fmla="*/ 5 w 39"/>
                <a:gd name="T15" fmla="*/ 51 h 58"/>
                <a:gd name="T16" fmla="*/ 0 w 39"/>
                <a:gd name="T17" fmla="*/ 29 h 58"/>
                <a:gd name="T18" fmla="*/ 10 w 39"/>
                <a:gd name="T19" fmla="*/ 29 h 58"/>
                <a:gd name="T20" fmla="*/ 13 w 39"/>
                <a:gd name="T21" fmla="*/ 44 h 58"/>
                <a:gd name="T22" fmla="*/ 19 w 39"/>
                <a:gd name="T23" fmla="*/ 49 h 58"/>
                <a:gd name="T24" fmla="*/ 26 w 39"/>
                <a:gd name="T25" fmla="*/ 45 h 58"/>
                <a:gd name="T26" fmla="*/ 28 w 39"/>
                <a:gd name="T27" fmla="*/ 29 h 58"/>
                <a:gd name="T28" fmla="*/ 26 w 39"/>
                <a:gd name="T29" fmla="*/ 14 h 58"/>
                <a:gd name="T30" fmla="*/ 19 w 39"/>
                <a:gd name="T31" fmla="*/ 9 h 58"/>
                <a:gd name="T32" fmla="*/ 13 w 39"/>
                <a:gd name="T33" fmla="*/ 14 h 58"/>
                <a:gd name="T34" fmla="*/ 10 w 39"/>
                <a:gd name="T3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58">
                  <a:moveTo>
                    <a:pt x="0" y="29"/>
                  </a:moveTo>
                  <a:cubicBezTo>
                    <a:pt x="0" y="19"/>
                    <a:pt x="2" y="12"/>
                    <a:pt x="5" y="8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26" y="0"/>
                    <a:pt x="31" y="3"/>
                    <a:pt x="34" y="7"/>
                  </a:cubicBezTo>
                  <a:cubicBezTo>
                    <a:pt x="37" y="12"/>
                    <a:pt x="39" y="19"/>
                    <a:pt x="39" y="29"/>
                  </a:cubicBezTo>
                  <a:cubicBezTo>
                    <a:pt x="39" y="39"/>
                    <a:pt x="37" y="46"/>
                    <a:pt x="34" y="51"/>
                  </a:cubicBezTo>
                  <a:cubicBezTo>
                    <a:pt x="30" y="56"/>
                    <a:pt x="26" y="58"/>
                    <a:pt x="19" y="58"/>
                  </a:cubicBezTo>
                  <a:cubicBezTo>
                    <a:pt x="13" y="58"/>
                    <a:pt x="8" y="56"/>
                    <a:pt x="5" y="51"/>
                  </a:cubicBezTo>
                  <a:cubicBezTo>
                    <a:pt x="2" y="46"/>
                    <a:pt x="0" y="38"/>
                    <a:pt x="0" y="29"/>
                  </a:cubicBezTo>
                  <a:close/>
                  <a:moveTo>
                    <a:pt x="10" y="29"/>
                  </a:moveTo>
                  <a:cubicBezTo>
                    <a:pt x="10" y="36"/>
                    <a:pt x="11" y="41"/>
                    <a:pt x="13" y="44"/>
                  </a:cubicBezTo>
                  <a:cubicBezTo>
                    <a:pt x="14" y="48"/>
                    <a:pt x="16" y="49"/>
                    <a:pt x="19" y="49"/>
                  </a:cubicBezTo>
                  <a:cubicBezTo>
                    <a:pt x="23" y="49"/>
                    <a:pt x="25" y="48"/>
                    <a:pt x="26" y="45"/>
                  </a:cubicBezTo>
                  <a:cubicBezTo>
                    <a:pt x="28" y="41"/>
                    <a:pt x="28" y="36"/>
                    <a:pt x="28" y="29"/>
                  </a:cubicBezTo>
                  <a:cubicBezTo>
                    <a:pt x="28" y="23"/>
                    <a:pt x="28" y="18"/>
                    <a:pt x="26" y="14"/>
                  </a:cubicBezTo>
                  <a:cubicBezTo>
                    <a:pt x="25" y="11"/>
                    <a:pt x="23" y="9"/>
                    <a:pt x="19" y="9"/>
                  </a:cubicBezTo>
                  <a:cubicBezTo>
                    <a:pt x="16" y="9"/>
                    <a:pt x="14" y="11"/>
                    <a:pt x="13" y="14"/>
                  </a:cubicBezTo>
                  <a:cubicBezTo>
                    <a:pt x="11" y="17"/>
                    <a:pt x="10" y="2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Freeform 117">
              <a:extLst>
                <a:ext uri="{FF2B5EF4-FFF2-40B4-BE49-F238E27FC236}">
                  <a16:creationId xmlns:a16="http://schemas.microsoft.com/office/drawing/2014/main" id="{B93831CE-55B2-4FDE-816D-4765E3D3E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9888" y="4289426"/>
              <a:ext cx="101600" cy="150813"/>
            </a:xfrm>
            <a:custGeom>
              <a:avLst/>
              <a:gdLst>
                <a:gd name="T0" fmla="*/ 0 w 39"/>
                <a:gd name="T1" fmla="*/ 29 h 58"/>
                <a:gd name="T2" fmla="*/ 5 w 39"/>
                <a:gd name="T3" fmla="*/ 8 h 58"/>
                <a:gd name="T4" fmla="*/ 19 w 39"/>
                <a:gd name="T5" fmla="*/ 0 h 58"/>
                <a:gd name="T6" fmla="*/ 34 w 39"/>
                <a:gd name="T7" fmla="*/ 7 h 58"/>
                <a:gd name="T8" fmla="*/ 39 w 39"/>
                <a:gd name="T9" fmla="*/ 29 h 58"/>
                <a:gd name="T10" fmla="*/ 34 w 39"/>
                <a:gd name="T11" fmla="*/ 51 h 58"/>
                <a:gd name="T12" fmla="*/ 19 w 39"/>
                <a:gd name="T13" fmla="*/ 58 h 58"/>
                <a:gd name="T14" fmla="*/ 5 w 39"/>
                <a:gd name="T15" fmla="*/ 51 h 58"/>
                <a:gd name="T16" fmla="*/ 0 w 39"/>
                <a:gd name="T17" fmla="*/ 29 h 58"/>
                <a:gd name="T18" fmla="*/ 10 w 39"/>
                <a:gd name="T19" fmla="*/ 29 h 58"/>
                <a:gd name="T20" fmla="*/ 12 w 39"/>
                <a:gd name="T21" fmla="*/ 44 h 58"/>
                <a:gd name="T22" fmla="*/ 19 w 39"/>
                <a:gd name="T23" fmla="*/ 49 h 58"/>
                <a:gd name="T24" fmla="*/ 26 w 39"/>
                <a:gd name="T25" fmla="*/ 45 h 58"/>
                <a:gd name="T26" fmla="*/ 28 w 39"/>
                <a:gd name="T27" fmla="*/ 29 h 58"/>
                <a:gd name="T28" fmla="*/ 26 w 39"/>
                <a:gd name="T29" fmla="*/ 14 h 58"/>
                <a:gd name="T30" fmla="*/ 19 w 39"/>
                <a:gd name="T31" fmla="*/ 9 h 58"/>
                <a:gd name="T32" fmla="*/ 12 w 39"/>
                <a:gd name="T33" fmla="*/ 14 h 58"/>
                <a:gd name="T34" fmla="*/ 10 w 39"/>
                <a:gd name="T3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58">
                  <a:moveTo>
                    <a:pt x="0" y="29"/>
                  </a:moveTo>
                  <a:cubicBezTo>
                    <a:pt x="0" y="19"/>
                    <a:pt x="2" y="12"/>
                    <a:pt x="5" y="8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26" y="0"/>
                    <a:pt x="31" y="3"/>
                    <a:pt x="34" y="7"/>
                  </a:cubicBezTo>
                  <a:cubicBezTo>
                    <a:pt x="37" y="12"/>
                    <a:pt x="39" y="19"/>
                    <a:pt x="39" y="29"/>
                  </a:cubicBezTo>
                  <a:cubicBezTo>
                    <a:pt x="39" y="39"/>
                    <a:pt x="37" y="46"/>
                    <a:pt x="34" y="51"/>
                  </a:cubicBezTo>
                  <a:cubicBezTo>
                    <a:pt x="30" y="56"/>
                    <a:pt x="25" y="58"/>
                    <a:pt x="19" y="58"/>
                  </a:cubicBezTo>
                  <a:cubicBezTo>
                    <a:pt x="13" y="58"/>
                    <a:pt x="8" y="56"/>
                    <a:pt x="5" y="51"/>
                  </a:cubicBezTo>
                  <a:cubicBezTo>
                    <a:pt x="2" y="46"/>
                    <a:pt x="0" y="38"/>
                    <a:pt x="0" y="29"/>
                  </a:cubicBezTo>
                  <a:close/>
                  <a:moveTo>
                    <a:pt x="10" y="29"/>
                  </a:moveTo>
                  <a:cubicBezTo>
                    <a:pt x="10" y="36"/>
                    <a:pt x="11" y="41"/>
                    <a:pt x="12" y="44"/>
                  </a:cubicBezTo>
                  <a:cubicBezTo>
                    <a:pt x="14" y="48"/>
                    <a:pt x="16" y="49"/>
                    <a:pt x="19" y="49"/>
                  </a:cubicBezTo>
                  <a:cubicBezTo>
                    <a:pt x="22" y="49"/>
                    <a:pt x="25" y="48"/>
                    <a:pt x="26" y="45"/>
                  </a:cubicBezTo>
                  <a:cubicBezTo>
                    <a:pt x="28" y="41"/>
                    <a:pt x="28" y="36"/>
                    <a:pt x="28" y="29"/>
                  </a:cubicBezTo>
                  <a:cubicBezTo>
                    <a:pt x="28" y="23"/>
                    <a:pt x="28" y="18"/>
                    <a:pt x="26" y="14"/>
                  </a:cubicBezTo>
                  <a:cubicBezTo>
                    <a:pt x="25" y="11"/>
                    <a:pt x="23" y="9"/>
                    <a:pt x="19" y="9"/>
                  </a:cubicBezTo>
                  <a:cubicBezTo>
                    <a:pt x="16" y="9"/>
                    <a:pt x="14" y="11"/>
                    <a:pt x="12" y="14"/>
                  </a:cubicBezTo>
                  <a:cubicBezTo>
                    <a:pt x="11" y="17"/>
                    <a:pt x="10" y="2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Freeform 118">
              <a:extLst>
                <a:ext uri="{FF2B5EF4-FFF2-40B4-BE49-F238E27FC236}">
                  <a16:creationId xmlns:a16="http://schemas.microsoft.com/office/drawing/2014/main" id="{723A92B0-9EAC-4E78-968B-99821DF63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8001" y="4292601"/>
              <a:ext cx="87313" cy="144463"/>
            </a:xfrm>
            <a:custGeom>
              <a:avLst/>
              <a:gdLst>
                <a:gd name="T0" fmla="*/ 5 w 55"/>
                <a:gd name="T1" fmla="*/ 77 h 91"/>
                <a:gd name="T2" fmla="*/ 23 w 55"/>
                <a:gd name="T3" fmla="*/ 77 h 91"/>
                <a:gd name="T4" fmla="*/ 23 w 55"/>
                <a:gd name="T5" fmla="*/ 26 h 91"/>
                <a:gd name="T6" fmla="*/ 24 w 55"/>
                <a:gd name="T7" fmla="*/ 18 h 91"/>
                <a:gd name="T8" fmla="*/ 18 w 55"/>
                <a:gd name="T9" fmla="*/ 24 h 91"/>
                <a:gd name="T10" fmla="*/ 6 w 55"/>
                <a:gd name="T11" fmla="*/ 32 h 91"/>
                <a:gd name="T12" fmla="*/ 0 w 55"/>
                <a:gd name="T13" fmla="*/ 23 h 91"/>
                <a:gd name="T14" fmla="*/ 29 w 55"/>
                <a:gd name="T15" fmla="*/ 0 h 91"/>
                <a:gd name="T16" fmla="*/ 39 w 55"/>
                <a:gd name="T17" fmla="*/ 0 h 91"/>
                <a:gd name="T18" fmla="*/ 39 w 55"/>
                <a:gd name="T19" fmla="*/ 77 h 91"/>
                <a:gd name="T20" fmla="*/ 55 w 55"/>
                <a:gd name="T21" fmla="*/ 77 h 91"/>
                <a:gd name="T22" fmla="*/ 55 w 55"/>
                <a:gd name="T23" fmla="*/ 91 h 91"/>
                <a:gd name="T24" fmla="*/ 5 w 55"/>
                <a:gd name="T25" fmla="*/ 91 h 91"/>
                <a:gd name="T26" fmla="*/ 5 w 55"/>
                <a:gd name="T27" fmla="*/ 7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91">
                  <a:moveTo>
                    <a:pt x="5" y="77"/>
                  </a:moveTo>
                  <a:lnTo>
                    <a:pt x="23" y="77"/>
                  </a:lnTo>
                  <a:lnTo>
                    <a:pt x="23" y="26"/>
                  </a:lnTo>
                  <a:lnTo>
                    <a:pt x="24" y="18"/>
                  </a:lnTo>
                  <a:lnTo>
                    <a:pt x="18" y="24"/>
                  </a:lnTo>
                  <a:lnTo>
                    <a:pt x="6" y="32"/>
                  </a:lnTo>
                  <a:lnTo>
                    <a:pt x="0" y="23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77"/>
                  </a:lnTo>
                  <a:lnTo>
                    <a:pt x="55" y="77"/>
                  </a:lnTo>
                  <a:lnTo>
                    <a:pt x="55" y="91"/>
                  </a:lnTo>
                  <a:lnTo>
                    <a:pt x="5" y="91"/>
                  </a:lnTo>
                  <a:lnTo>
                    <a:pt x="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119">
              <a:extLst>
                <a:ext uri="{FF2B5EF4-FFF2-40B4-BE49-F238E27FC236}">
                  <a16:creationId xmlns:a16="http://schemas.microsoft.com/office/drawing/2014/main" id="{14096398-BE3F-4295-8DA2-D9BEA9771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5001" y="4289426"/>
              <a:ext cx="98425" cy="150813"/>
            </a:xfrm>
            <a:custGeom>
              <a:avLst/>
              <a:gdLst>
                <a:gd name="T0" fmla="*/ 0 w 38"/>
                <a:gd name="T1" fmla="*/ 29 h 58"/>
                <a:gd name="T2" fmla="*/ 5 w 38"/>
                <a:gd name="T3" fmla="*/ 8 h 58"/>
                <a:gd name="T4" fmla="*/ 19 w 38"/>
                <a:gd name="T5" fmla="*/ 0 h 58"/>
                <a:gd name="T6" fmla="*/ 34 w 38"/>
                <a:gd name="T7" fmla="*/ 7 h 58"/>
                <a:gd name="T8" fmla="*/ 38 w 38"/>
                <a:gd name="T9" fmla="*/ 29 h 58"/>
                <a:gd name="T10" fmla="*/ 33 w 38"/>
                <a:gd name="T11" fmla="*/ 51 h 58"/>
                <a:gd name="T12" fmla="*/ 19 w 38"/>
                <a:gd name="T13" fmla="*/ 58 h 58"/>
                <a:gd name="T14" fmla="*/ 4 w 38"/>
                <a:gd name="T15" fmla="*/ 51 h 58"/>
                <a:gd name="T16" fmla="*/ 0 w 38"/>
                <a:gd name="T17" fmla="*/ 29 h 58"/>
                <a:gd name="T18" fmla="*/ 10 w 38"/>
                <a:gd name="T19" fmla="*/ 29 h 58"/>
                <a:gd name="T20" fmla="*/ 12 w 38"/>
                <a:gd name="T21" fmla="*/ 44 h 58"/>
                <a:gd name="T22" fmla="*/ 19 w 38"/>
                <a:gd name="T23" fmla="*/ 49 h 58"/>
                <a:gd name="T24" fmla="*/ 26 w 38"/>
                <a:gd name="T25" fmla="*/ 45 h 58"/>
                <a:gd name="T26" fmla="*/ 28 w 38"/>
                <a:gd name="T27" fmla="*/ 29 h 58"/>
                <a:gd name="T28" fmla="*/ 26 w 38"/>
                <a:gd name="T29" fmla="*/ 14 h 58"/>
                <a:gd name="T30" fmla="*/ 19 w 38"/>
                <a:gd name="T31" fmla="*/ 9 h 58"/>
                <a:gd name="T32" fmla="*/ 12 w 38"/>
                <a:gd name="T33" fmla="*/ 14 h 58"/>
                <a:gd name="T34" fmla="*/ 10 w 38"/>
                <a:gd name="T3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58">
                  <a:moveTo>
                    <a:pt x="0" y="29"/>
                  </a:moveTo>
                  <a:cubicBezTo>
                    <a:pt x="0" y="19"/>
                    <a:pt x="1" y="12"/>
                    <a:pt x="5" y="8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26" y="0"/>
                    <a:pt x="31" y="3"/>
                    <a:pt x="34" y="7"/>
                  </a:cubicBezTo>
                  <a:cubicBezTo>
                    <a:pt x="37" y="12"/>
                    <a:pt x="38" y="19"/>
                    <a:pt x="38" y="29"/>
                  </a:cubicBezTo>
                  <a:cubicBezTo>
                    <a:pt x="38" y="39"/>
                    <a:pt x="37" y="46"/>
                    <a:pt x="33" y="51"/>
                  </a:cubicBezTo>
                  <a:cubicBezTo>
                    <a:pt x="30" y="56"/>
                    <a:pt x="25" y="58"/>
                    <a:pt x="19" y="58"/>
                  </a:cubicBezTo>
                  <a:cubicBezTo>
                    <a:pt x="12" y="58"/>
                    <a:pt x="8" y="56"/>
                    <a:pt x="4" y="51"/>
                  </a:cubicBezTo>
                  <a:cubicBezTo>
                    <a:pt x="1" y="46"/>
                    <a:pt x="0" y="38"/>
                    <a:pt x="0" y="29"/>
                  </a:cubicBezTo>
                  <a:close/>
                  <a:moveTo>
                    <a:pt x="10" y="29"/>
                  </a:moveTo>
                  <a:cubicBezTo>
                    <a:pt x="10" y="36"/>
                    <a:pt x="11" y="41"/>
                    <a:pt x="12" y="44"/>
                  </a:cubicBezTo>
                  <a:cubicBezTo>
                    <a:pt x="14" y="48"/>
                    <a:pt x="16" y="49"/>
                    <a:pt x="19" y="49"/>
                  </a:cubicBezTo>
                  <a:cubicBezTo>
                    <a:pt x="22" y="49"/>
                    <a:pt x="24" y="48"/>
                    <a:pt x="26" y="45"/>
                  </a:cubicBezTo>
                  <a:cubicBezTo>
                    <a:pt x="27" y="41"/>
                    <a:pt x="28" y="36"/>
                    <a:pt x="28" y="29"/>
                  </a:cubicBezTo>
                  <a:cubicBezTo>
                    <a:pt x="28" y="23"/>
                    <a:pt x="27" y="18"/>
                    <a:pt x="26" y="14"/>
                  </a:cubicBezTo>
                  <a:cubicBezTo>
                    <a:pt x="25" y="11"/>
                    <a:pt x="22" y="9"/>
                    <a:pt x="19" y="9"/>
                  </a:cubicBezTo>
                  <a:cubicBezTo>
                    <a:pt x="16" y="9"/>
                    <a:pt x="14" y="11"/>
                    <a:pt x="12" y="14"/>
                  </a:cubicBezTo>
                  <a:cubicBezTo>
                    <a:pt x="11" y="17"/>
                    <a:pt x="10" y="2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" name="Freeform 120">
              <a:extLst>
                <a:ext uri="{FF2B5EF4-FFF2-40B4-BE49-F238E27FC236}">
                  <a16:creationId xmlns:a16="http://schemas.microsoft.com/office/drawing/2014/main" id="{649B9CF8-7659-424E-9375-F8BAB8114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938" y="4292601"/>
              <a:ext cx="92075" cy="144463"/>
            </a:xfrm>
            <a:custGeom>
              <a:avLst/>
              <a:gdLst>
                <a:gd name="T0" fmla="*/ 5 w 58"/>
                <a:gd name="T1" fmla="*/ 77 h 91"/>
                <a:gd name="T2" fmla="*/ 23 w 58"/>
                <a:gd name="T3" fmla="*/ 77 h 91"/>
                <a:gd name="T4" fmla="*/ 23 w 58"/>
                <a:gd name="T5" fmla="*/ 26 h 91"/>
                <a:gd name="T6" fmla="*/ 26 w 58"/>
                <a:gd name="T7" fmla="*/ 18 h 91"/>
                <a:gd name="T8" fmla="*/ 20 w 58"/>
                <a:gd name="T9" fmla="*/ 24 h 91"/>
                <a:gd name="T10" fmla="*/ 8 w 58"/>
                <a:gd name="T11" fmla="*/ 32 h 91"/>
                <a:gd name="T12" fmla="*/ 0 w 58"/>
                <a:gd name="T13" fmla="*/ 23 h 91"/>
                <a:gd name="T14" fmla="*/ 31 w 58"/>
                <a:gd name="T15" fmla="*/ 0 h 91"/>
                <a:gd name="T16" fmla="*/ 39 w 58"/>
                <a:gd name="T17" fmla="*/ 0 h 91"/>
                <a:gd name="T18" fmla="*/ 39 w 58"/>
                <a:gd name="T19" fmla="*/ 77 h 91"/>
                <a:gd name="T20" fmla="*/ 58 w 58"/>
                <a:gd name="T21" fmla="*/ 77 h 91"/>
                <a:gd name="T22" fmla="*/ 58 w 58"/>
                <a:gd name="T23" fmla="*/ 91 h 91"/>
                <a:gd name="T24" fmla="*/ 5 w 58"/>
                <a:gd name="T25" fmla="*/ 91 h 91"/>
                <a:gd name="T26" fmla="*/ 5 w 58"/>
                <a:gd name="T27" fmla="*/ 7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91">
                  <a:moveTo>
                    <a:pt x="5" y="77"/>
                  </a:moveTo>
                  <a:lnTo>
                    <a:pt x="23" y="77"/>
                  </a:lnTo>
                  <a:lnTo>
                    <a:pt x="23" y="26"/>
                  </a:lnTo>
                  <a:lnTo>
                    <a:pt x="26" y="18"/>
                  </a:lnTo>
                  <a:lnTo>
                    <a:pt x="20" y="24"/>
                  </a:lnTo>
                  <a:lnTo>
                    <a:pt x="8" y="32"/>
                  </a:lnTo>
                  <a:lnTo>
                    <a:pt x="0" y="23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39" y="77"/>
                  </a:lnTo>
                  <a:lnTo>
                    <a:pt x="58" y="77"/>
                  </a:lnTo>
                  <a:lnTo>
                    <a:pt x="58" y="91"/>
                  </a:lnTo>
                  <a:lnTo>
                    <a:pt x="5" y="91"/>
                  </a:lnTo>
                  <a:lnTo>
                    <a:pt x="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46E81665-7EDA-4FC9-A54E-61ADB36749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0113" y="4289426"/>
              <a:ext cx="98425" cy="150813"/>
            </a:xfrm>
            <a:custGeom>
              <a:avLst/>
              <a:gdLst>
                <a:gd name="T0" fmla="*/ 0 w 38"/>
                <a:gd name="T1" fmla="*/ 29 h 58"/>
                <a:gd name="T2" fmla="*/ 5 w 38"/>
                <a:gd name="T3" fmla="*/ 8 h 58"/>
                <a:gd name="T4" fmla="*/ 19 w 38"/>
                <a:gd name="T5" fmla="*/ 0 h 58"/>
                <a:gd name="T6" fmla="*/ 34 w 38"/>
                <a:gd name="T7" fmla="*/ 7 h 58"/>
                <a:gd name="T8" fmla="*/ 38 w 38"/>
                <a:gd name="T9" fmla="*/ 29 h 58"/>
                <a:gd name="T10" fmla="*/ 33 w 38"/>
                <a:gd name="T11" fmla="*/ 51 h 58"/>
                <a:gd name="T12" fmla="*/ 19 w 38"/>
                <a:gd name="T13" fmla="*/ 58 h 58"/>
                <a:gd name="T14" fmla="*/ 4 w 38"/>
                <a:gd name="T15" fmla="*/ 51 h 58"/>
                <a:gd name="T16" fmla="*/ 0 w 38"/>
                <a:gd name="T17" fmla="*/ 29 h 58"/>
                <a:gd name="T18" fmla="*/ 10 w 38"/>
                <a:gd name="T19" fmla="*/ 29 h 58"/>
                <a:gd name="T20" fmla="*/ 12 w 38"/>
                <a:gd name="T21" fmla="*/ 44 h 58"/>
                <a:gd name="T22" fmla="*/ 19 w 38"/>
                <a:gd name="T23" fmla="*/ 49 h 58"/>
                <a:gd name="T24" fmla="*/ 26 w 38"/>
                <a:gd name="T25" fmla="*/ 45 h 58"/>
                <a:gd name="T26" fmla="*/ 28 w 38"/>
                <a:gd name="T27" fmla="*/ 29 h 58"/>
                <a:gd name="T28" fmla="*/ 26 w 38"/>
                <a:gd name="T29" fmla="*/ 14 h 58"/>
                <a:gd name="T30" fmla="*/ 19 w 38"/>
                <a:gd name="T31" fmla="*/ 9 h 58"/>
                <a:gd name="T32" fmla="*/ 12 w 38"/>
                <a:gd name="T33" fmla="*/ 14 h 58"/>
                <a:gd name="T34" fmla="*/ 10 w 38"/>
                <a:gd name="T3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58">
                  <a:moveTo>
                    <a:pt x="0" y="29"/>
                  </a:moveTo>
                  <a:cubicBezTo>
                    <a:pt x="0" y="19"/>
                    <a:pt x="1" y="12"/>
                    <a:pt x="5" y="8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26" y="0"/>
                    <a:pt x="30" y="3"/>
                    <a:pt x="34" y="7"/>
                  </a:cubicBezTo>
                  <a:cubicBezTo>
                    <a:pt x="37" y="12"/>
                    <a:pt x="38" y="19"/>
                    <a:pt x="38" y="29"/>
                  </a:cubicBezTo>
                  <a:cubicBezTo>
                    <a:pt x="38" y="39"/>
                    <a:pt x="37" y="46"/>
                    <a:pt x="33" y="51"/>
                  </a:cubicBezTo>
                  <a:cubicBezTo>
                    <a:pt x="30" y="56"/>
                    <a:pt x="25" y="58"/>
                    <a:pt x="19" y="58"/>
                  </a:cubicBezTo>
                  <a:cubicBezTo>
                    <a:pt x="12" y="58"/>
                    <a:pt x="7" y="56"/>
                    <a:pt x="4" y="51"/>
                  </a:cubicBezTo>
                  <a:cubicBezTo>
                    <a:pt x="1" y="46"/>
                    <a:pt x="0" y="38"/>
                    <a:pt x="0" y="29"/>
                  </a:cubicBezTo>
                  <a:close/>
                  <a:moveTo>
                    <a:pt x="10" y="29"/>
                  </a:moveTo>
                  <a:cubicBezTo>
                    <a:pt x="10" y="36"/>
                    <a:pt x="11" y="41"/>
                    <a:pt x="12" y="44"/>
                  </a:cubicBezTo>
                  <a:cubicBezTo>
                    <a:pt x="13" y="48"/>
                    <a:pt x="16" y="49"/>
                    <a:pt x="19" y="49"/>
                  </a:cubicBezTo>
                  <a:cubicBezTo>
                    <a:pt x="22" y="49"/>
                    <a:pt x="24" y="48"/>
                    <a:pt x="26" y="45"/>
                  </a:cubicBezTo>
                  <a:cubicBezTo>
                    <a:pt x="27" y="41"/>
                    <a:pt x="28" y="36"/>
                    <a:pt x="28" y="29"/>
                  </a:cubicBezTo>
                  <a:cubicBezTo>
                    <a:pt x="28" y="23"/>
                    <a:pt x="27" y="18"/>
                    <a:pt x="26" y="14"/>
                  </a:cubicBezTo>
                  <a:cubicBezTo>
                    <a:pt x="24" y="11"/>
                    <a:pt x="22" y="9"/>
                    <a:pt x="19" y="9"/>
                  </a:cubicBezTo>
                  <a:cubicBezTo>
                    <a:pt x="16" y="9"/>
                    <a:pt x="13" y="11"/>
                    <a:pt x="12" y="14"/>
                  </a:cubicBezTo>
                  <a:cubicBezTo>
                    <a:pt x="11" y="17"/>
                    <a:pt x="10" y="2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4" name="Freeform 22">
            <a:extLst>
              <a:ext uri="{FF2B5EF4-FFF2-40B4-BE49-F238E27FC236}">
                <a16:creationId xmlns:a16="http://schemas.microsoft.com/office/drawing/2014/main" id="{72F9B5BC-E8FD-45C9-9235-0E313240F411}"/>
              </a:ext>
            </a:extLst>
          </p:cNvPr>
          <p:cNvSpPr>
            <a:spLocks/>
          </p:cNvSpPr>
          <p:nvPr/>
        </p:nvSpPr>
        <p:spPr bwMode="auto">
          <a:xfrm flipH="1">
            <a:off x="2701187" y="2642173"/>
            <a:ext cx="950556" cy="548640"/>
          </a:xfrm>
          <a:custGeom>
            <a:avLst/>
            <a:gdLst>
              <a:gd name="T0" fmla="*/ 0 w 102"/>
              <a:gd name="T1" fmla="*/ 28 h 50"/>
              <a:gd name="T2" fmla="*/ 26 w 102"/>
              <a:gd name="T3" fmla="*/ 45 h 50"/>
              <a:gd name="T4" fmla="*/ 41 w 102"/>
              <a:gd name="T5" fmla="*/ 41 h 50"/>
              <a:gd name="T6" fmla="*/ 23 w 102"/>
              <a:gd name="T7" fmla="*/ 31 h 50"/>
              <a:gd name="T8" fmla="*/ 62 w 102"/>
              <a:gd name="T9" fmla="*/ 22 h 50"/>
              <a:gd name="T10" fmla="*/ 102 w 102"/>
              <a:gd name="T11" fmla="*/ 50 h 50"/>
              <a:gd name="T12" fmla="*/ 53 w 102"/>
              <a:gd name="T13" fmla="*/ 9 h 50"/>
              <a:gd name="T14" fmla="*/ 20 w 102"/>
              <a:gd name="T15" fmla="*/ 17 h 50"/>
              <a:gd name="T16" fmla="*/ 31 w 102"/>
              <a:gd name="T17" fmla="*/ 0 h 50"/>
              <a:gd name="T18" fmla="*/ 17 w 102"/>
              <a:gd name="T19" fmla="*/ 3 h 50"/>
              <a:gd name="T20" fmla="*/ 0 w 102"/>
              <a:gd name="T21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2" h="50">
                <a:moveTo>
                  <a:pt x="0" y="28"/>
                </a:moveTo>
                <a:cubicBezTo>
                  <a:pt x="26" y="45"/>
                  <a:pt x="26" y="45"/>
                  <a:pt x="26" y="45"/>
                </a:cubicBezTo>
                <a:cubicBezTo>
                  <a:pt x="41" y="41"/>
                  <a:pt x="41" y="41"/>
                  <a:pt x="41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62" y="22"/>
                  <a:pt x="62" y="22"/>
                  <a:pt x="62" y="22"/>
                </a:cubicBezTo>
                <a:cubicBezTo>
                  <a:pt x="85" y="17"/>
                  <a:pt x="99" y="44"/>
                  <a:pt x="102" y="50"/>
                </a:cubicBezTo>
                <a:cubicBezTo>
                  <a:pt x="102" y="44"/>
                  <a:pt x="96" y="0"/>
                  <a:pt x="53" y="9"/>
                </a:cubicBezTo>
                <a:cubicBezTo>
                  <a:pt x="20" y="17"/>
                  <a:pt x="20" y="17"/>
                  <a:pt x="20" y="17"/>
                </a:cubicBezTo>
                <a:cubicBezTo>
                  <a:pt x="24" y="11"/>
                  <a:pt x="27" y="5"/>
                  <a:pt x="31" y="0"/>
                </a:cubicBezTo>
                <a:cubicBezTo>
                  <a:pt x="17" y="3"/>
                  <a:pt x="17" y="3"/>
                  <a:pt x="17" y="3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5" name="Freeform 22">
            <a:extLst>
              <a:ext uri="{FF2B5EF4-FFF2-40B4-BE49-F238E27FC236}">
                <a16:creationId xmlns:a16="http://schemas.microsoft.com/office/drawing/2014/main" id="{33B35ADB-A8C9-4043-A3BD-C612B246EDDA}"/>
              </a:ext>
            </a:extLst>
          </p:cNvPr>
          <p:cNvSpPr>
            <a:spLocks/>
          </p:cNvSpPr>
          <p:nvPr/>
        </p:nvSpPr>
        <p:spPr bwMode="auto">
          <a:xfrm flipH="1">
            <a:off x="8606447" y="2642173"/>
            <a:ext cx="950556" cy="548640"/>
          </a:xfrm>
          <a:custGeom>
            <a:avLst/>
            <a:gdLst>
              <a:gd name="T0" fmla="*/ 0 w 102"/>
              <a:gd name="T1" fmla="*/ 28 h 50"/>
              <a:gd name="T2" fmla="*/ 26 w 102"/>
              <a:gd name="T3" fmla="*/ 45 h 50"/>
              <a:gd name="T4" fmla="*/ 41 w 102"/>
              <a:gd name="T5" fmla="*/ 41 h 50"/>
              <a:gd name="T6" fmla="*/ 23 w 102"/>
              <a:gd name="T7" fmla="*/ 31 h 50"/>
              <a:gd name="T8" fmla="*/ 62 w 102"/>
              <a:gd name="T9" fmla="*/ 22 h 50"/>
              <a:gd name="T10" fmla="*/ 102 w 102"/>
              <a:gd name="T11" fmla="*/ 50 h 50"/>
              <a:gd name="T12" fmla="*/ 53 w 102"/>
              <a:gd name="T13" fmla="*/ 9 h 50"/>
              <a:gd name="T14" fmla="*/ 20 w 102"/>
              <a:gd name="T15" fmla="*/ 17 h 50"/>
              <a:gd name="T16" fmla="*/ 31 w 102"/>
              <a:gd name="T17" fmla="*/ 0 h 50"/>
              <a:gd name="T18" fmla="*/ 17 w 102"/>
              <a:gd name="T19" fmla="*/ 3 h 50"/>
              <a:gd name="T20" fmla="*/ 0 w 102"/>
              <a:gd name="T21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2" h="50">
                <a:moveTo>
                  <a:pt x="0" y="28"/>
                </a:moveTo>
                <a:cubicBezTo>
                  <a:pt x="26" y="45"/>
                  <a:pt x="26" y="45"/>
                  <a:pt x="26" y="45"/>
                </a:cubicBezTo>
                <a:cubicBezTo>
                  <a:pt x="41" y="41"/>
                  <a:pt x="41" y="41"/>
                  <a:pt x="41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62" y="22"/>
                  <a:pt x="62" y="22"/>
                  <a:pt x="62" y="22"/>
                </a:cubicBezTo>
                <a:cubicBezTo>
                  <a:pt x="85" y="17"/>
                  <a:pt x="99" y="44"/>
                  <a:pt x="102" y="50"/>
                </a:cubicBezTo>
                <a:cubicBezTo>
                  <a:pt x="102" y="44"/>
                  <a:pt x="96" y="0"/>
                  <a:pt x="53" y="9"/>
                </a:cubicBezTo>
                <a:cubicBezTo>
                  <a:pt x="20" y="17"/>
                  <a:pt x="20" y="17"/>
                  <a:pt x="20" y="17"/>
                </a:cubicBezTo>
                <a:cubicBezTo>
                  <a:pt x="24" y="11"/>
                  <a:pt x="27" y="5"/>
                  <a:pt x="31" y="0"/>
                </a:cubicBezTo>
                <a:cubicBezTo>
                  <a:pt x="17" y="3"/>
                  <a:pt x="17" y="3"/>
                  <a:pt x="17" y="3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F339942-74BD-473A-B188-6084C79F7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87" b="70072"/>
          <a:stretch/>
        </p:blipFill>
        <p:spPr>
          <a:xfrm>
            <a:off x="653921" y="2061292"/>
            <a:ext cx="2092458" cy="1710402"/>
          </a:xfrm>
          <a:prstGeom prst="rect">
            <a:avLst/>
          </a:prstGeom>
        </p:spPr>
      </p:pic>
      <p:sp>
        <p:nvSpPr>
          <p:cNvPr id="41" name="Freeform 22">
            <a:extLst>
              <a:ext uri="{FF2B5EF4-FFF2-40B4-BE49-F238E27FC236}">
                <a16:creationId xmlns:a16="http://schemas.microsoft.com/office/drawing/2014/main" id="{F1E8112C-EFF2-4E81-A5E8-6611EB2A00DE}"/>
              </a:ext>
            </a:extLst>
          </p:cNvPr>
          <p:cNvSpPr>
            <a:spLocks/>
          </p:cNvSpPr>
          <p:nvPr/>
        </p:nvSpPr>
        <p:spPr bwMode="auto">
          <a:xfrm flipH="1">
            <a:off x="5653817" y="2642173"/>
            <a:ext cx="950556" cy="548640"/>
          </a:xfrm>
          <a:custGeom>
            <a:avLst/>
            <a:gdLst>
              <a:gd name="T0" fmla="*/ 0 w 102"/>
              <a:gd name="T1" fmla="*/ 28 h 50"/>
              <a:gd name="T2" fmla="*/ 26 w 102"/>
              <a:gd name="T3" fmla="*/ 45 h 50"/>
              <a:gd name="T4" fmla="*/ 41 w 102"/>
              <a:gd name="T5" fmla="*/ 41 h 50"/>
              <a:gd name="T6" fmla="*/ 23 w 102"/>
              <a:gd name="T7" fmla="*/ 31 h 50"/>
              <a:gd name="T8" fmla="*/ 62 w 102"/>
              <a:gd name="T9" fmla="*/ 22 h 50"/>
              <a:gd name="T10" fmla="*/ 102 w 102"/>
              <a:gd name="T11" fmla="*/ 50 h 50"/>
              <a:gd name="T12" fmla="*/ 53 w 102"/>
              <a:gd name="T13" fmla="*/ 9 h 50"/>
              <a:gd name="T14" fmla="*/ 20 w 102"/>
              <a:gd name="T15" fmla="*/ 17 h 50"/>
              <a:gd name="T16" fmla="*/ 31 w 102"/>
              <a:gd name="T17" fmla="*/ 0 h 50"/>
              <a:gd name="T18" fmla="*/ 17 w 102"/>
              <a:gd name="T19" fmla="*/ 3 h 50"/>
              <a:gd name="T20" fmla="*/ 0 w 102"/>
              <a:gd name="T21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2" h="50">
                <a:moveTo>
                  <a:pt x="0" y="28"/>
                </a:moveTo>
                <a:cubicBezTo>
                  <a:pt x="26" y="45"/>
                  <a:pt x="26" y="45"/>
                  <a:pt x="26" y="45"/>
                </a:cubicBezTo>
                <a:cubicBezTo>
                  <a:pt x="41" y="41"/>
                  <a:pt x="41" y="41"/>
                  <a:pt x="41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62" y="22"/>
                  <a:pt x="62" y="22"/>
                  <a:pt x="62" y="22"/>
                </a:cubicBezTo>
                <a:cubicBezTo>
                  <a:pt x="85" y="17"/>
                  <a:pt x="99" y="44"/>
                  <a:pt x="102" y="50"/>
                </a:cubicBezTo>
                <a:cubicBezTo>
                  <a:pt x="102" y="44"/>
                  <a:pt x="96" y="0"/>
                  <a:pt x="53" y="9"/>
                </a:cubicBezTo>
                <a:cubicBezTo>
                  <a:pt x="20" y="17"/>
                  <a:pt x="20" y="17"/>
                  <a:pt x="20" y="17"/>
                </a:cubicBezTo>
                <a:cubicBezTo>
                  <a:pt x="24" y="11"/>
                  <a:pt x="27" y="5"/>
                  <a:pt x="31" y="0"/>
                </a:cubicBezTo>
                <a:cubicBezTo>
                  <a:pt x="17" y="3"/>
                  <a:pt x="17" y="3"/>
                  <a:pt x="17" y="3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3DF0E49-1842-499C-93D0-3A157398B58F}"/>
              </a:ext>
            </a:extLst>
          </p:cNvPr>
          <p:cNvSpPr txBox="1">
            <a:spLocks/>
          </p:cNvSpPr>
          <p:nvPr/>
        </p:nvSpPr>
        <p:spPr>
          <a:xfrm>
            <a:off x="591820" y="861011"/>
            <a:ext cx="11252200" cy="7572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>
                  <a:lumMod val="40000"/>
                  <a:lumOff val="60000"/>
                </a:schemeClr>
              </a:buClr>
              <a:buSzPct val="95000"/>
              <a:buFont typeface="Arial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13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9950" indent="-185738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85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j-lt"/>
              </a:rPr>
              <a:t>Please provide details around the use case, how the model will solve this use case, and who / how it will be used (final product)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2CF1B3A-DE0C-4D3E-9214-766F46782847}"/>
              </a:ext>
            </a:extLst>
          </p:cNvPr>
          <p:cNvSpPr txBox="1">
            <a:spLocks/>
          </p:cNvSpPr>
          <p:nvPr/>
        </p:nvSpPr>
        <p:spPr>
          <a:xfrm>
            <a:off x="591820" y="502747"/>
            <a:ext cx="11252200" cy="334102"/>
          </a:xfrm>
          <a:prstGeom prst="rect">
            <a:avLst/>
          </a:prstGeom>
          <a:noFill/>
        </p:spPr>
        <p:txBody>
          <a:bodyPr vert="horz" lIns="0" tIns="4572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-75" dirty="0">
                <a:solidFill>
                  <a:schemeClr val="tx2"/>
                </a:solidFill>
                <a:latin typeface="+mj-lt"/>
                <a:ea typeface="Arial Narrow" charset="0"/>
                <a:cs typeface="Arial Narrow" charset="0"/>
              </a:defRPr>
            </a:lvl1pPr>
          </a:lstStyle>
          <a:p>
            <a:r>
              <a:rPr lang="en-US" sz="3400" dirty="0">
                <a:solidFill>
                  <a:schemeClr val="accent6">
                    <a:lumMod val="7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Capstone | Overview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926D53-5097-C841-833F-ACE7AE66F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20" y="4006215"/>
            <a:ext cx="2154559" cy="15472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88900" tIns="88900" rIns="88900" bIns="88900" anchor="t"/>
          <a:lstStyle/>
          <a:p>
            <a:pPr defTabSz="957998">
              <a:spcBef>
                <a:spcPts val="300"/>
              </a:spcBef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Automobile accidents are very common in nature and requires good amount of assessment from Adjustors to define the associated loss with the claim. </a:t>
            </a:r>
          </a:p>
          <a:p>
            <a:pPr defTabSz="957998">
              <a:spcBef>
                <a:spcPts val="300"/>
              </a:spcBef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Additionally loss ratio is a key factor that drives the insurance company. 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6C5B8D-FC99-4CF3-81E2-4FDF71394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900" y="4006215"/>
            <a:ext cx="2235836" cy="15472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88900" tIns="88900" rIns="88900" bIns="88900" anchor="t"/>
          <a:lstStyle/>
          <a:p>
            <a:pPr marL="228600" indent="-228600" defTabSz="957998">
              <a:spcBef>
                <a:spcPts val="300"/>
              </a:spcBef>
              <a:buAutoNum type="arabicPeriod"/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Understanding what  all factors impact Claims.</a:t>
            </a:r>
          </a:p>
          <a:p>
            <a:pPr marL="228600" indent="-228600" defTabSz="957998">
              <a:spcBef>
                <a:spcPts val="300"/>
              </a:spcBef>
              <a:buAutoNum type="arabicPeriod"/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Objective of this problem statement is to predict claims loss amount so that insurance company can keep a check on premium pricing and overall loss ratio.</a:t>
            </a:r>
          </a:p>
          <a:p>
            <a:pPr marL="228600" indent="-228600" defTabSz="957998">
              <a:spcBef>
                <a:spcPts val="300"/>
              </a:spcBef>
              <a:buAutoNum type="arabicPeriod"/>
              <a:defRPr/>
            </a:pPr>
            <a:endParaRPr lang="en-US" sz="1000" dirty="0">
              <a:solidFill>
                <a:schemeClr val="accent6">
                  <a:lumMod val="75000"/>
                </a:schemeClr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5A4AC3-88B8-4F49-B2C6-33768123B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9874" y="4006214"/>
            <a:ext cx="2235836" cy="15472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88900" tIns="88900" rIns="88900" bIns="88900" anchor="t"/>
          <a:lstStyle/>
          <a:p>
            <a:pPr marL="228600" lvl="0" indent="-228600" defTabSz="957998">
              <a:spcBef>
                <a:spcPts val="300"/>
              </a:spcBef>
              <a:buFontTx/>
              <a:buAutoNum type="arabicPeriod"/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Perform EDA to understand relation between various factors contributing the claims calculation </a:t>
            </a:r>
          </a:p>
          <a:p>
            <a:pPr marL="228600" lvl="0" indent="-228600" defTabSz="957998">
              <a:spcBef>
                <a:spcPts val="300"/>
              </a:spcBef>
              <a:buFontTx/>
              <a:buAutoNum type="arabicPeriod"/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Create multi linear regression model to identify the claims amount for any automobile insurance.</a:t>
            </a:r>
          </a:p>
          <a:p>
            <a:pPr marL="228600" indent="-228600" defTabSz="957998">
              <a:spcBef>
                <a:spcPts val="300"/>
              </a:spcBef>
              <a:buAutoNum type="arabicPeriod"/>
              <a:defRPr/>
            </a:pPr>
            <a:endParaRPr lang="en-US" sz="1000" dirty="0">
              <a:solidFill>
                <a:schemeClr val="accent6">
                  <a:lumMod val="75000"/>
                </a:schemeClr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C4D631-740B-44D3-98F2-26078EA5B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7002" y="4006213"/>
            <a:ext cx="2287017" cy="217944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88900" tIns="88900" rIns="88900" bIns="88900" anchor="t"/>
          <a:lstStyle/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Helps in </a:t>
            </a:r>
            <a:r>
              <a:rPr lang="en-US" sz="10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predicting claims </a:t>
            </a: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using initial information about loss and insured.</a:t>
            </a:r>
          </a:p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This can be used across multiple products within automobile insurance as a predictive model.</a:t>
            </a:r>
          </a:p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It will help in </a:t>
            </a:r>
            <a:r>
              <a:rPr lang="en-US" sz="10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keeping a check on the overall loss ratio for the insurer.</a:t>
            </a:r>
          </a:p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Determining the </a:t>
            </a:r>
            <a:r>
              <a:rPr lang="en-US" sz="10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pricing/premium strategy </a:t>
            </a: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for different customers.</a:t>
            </a:r>
          </a:p>
          <a:p>
            <a:pPr marL="228600" indent="-228600" defTabSz="957998">
              <a:spcBef>
                <a:spcPts val="300"/>
              </a:spcBef>
              <a:buAutoNum type="arabicPeriod"/>
              <a:defRPr/>
            </a:pPr>
            <a:endParaRPr lang="en-US" sz="1000" dirty="0">
              <a:solidFill>
                <a:schemeClr val="accent6">
                  <a:lumMod val="75000"/>
                </a:schemeClr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319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48CE47B-F63C-A94D-A017-0037634210D3}"/>
              </a:ext>
            </a:extLst>
          </p:cNvPr>
          <p:cNvSpPr/>
          <p:nvPr/>
        </p:nvSpPr>
        <p:spPr>
          <a:xfrm>
            <a:off x="1285103" y="3291613"/>
            <a:ext cx="2873143" cy="2953949"/>
          </a:xfrm>
          <a:prstGeom prst="round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77D3F-4C9B-304D-81CF-3D1C5759578A}"/>
              </a:ext>
            </a:extLst>
          </p:cNvPr>
          <p:cNvSpPr txBox="1"/>
          <p:nvPr/>
        </p:nvSpPr>
        <p:spPr>
          <a:xfrm>
            <a:off x="1333783" y="2883665"/>
            <a:ext cx="2775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Data Sources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8DC06D-0A37-7448-B4B6-F4E8B8033C4C}"/>
              </a:ext>
            </a:extLst>
          </p:cNvPr>
          <p:cNvSpPr/>
          <p:nvPr/>
        </p:nvSpPr>
        <p:spPr>
          <a:xfrm>
            <a:off x="4607011" y="3304737"/>
            <a:ext cx="2927522" cy="2939550"/>
          </a:xfrm>
          <a:prstGeom prst="round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FD4E3-59EE-6745-BB83-E36FF23AB855}"/>
              </a:ext>
            </a:extLst>
          </p:cNvPr>
          <p:cNvSpPr txBox="1"/>
          <p:nvPr/>
        </p:nvSpPr>
        <p:spPr>
          <a:xfrm>
            <a:off x="4729496" y="2881885"/>
            <a:ext cx="282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Key Fields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1E43C2-885C-1547-B77B-A568F42D0956}"/>
              </a:ext>
            </a:extLst>
          </p:cNvPr>
          <p:cNvSpPr/>
          <p:nvPr/>
        </p:nvSpPr>
        <p:spPr>
          <a:xfrm>
            <a:off x="7928919" y="3304735"/>
            <a:ext cx="2977978" cy="2939549"/>
          </a:xfrm>
          <a:prstGeom prst="round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1CEA64-0182-8645-8CF4-C725970846AF}"/>
              </a:ext>
            </a:extLst>
          </p:cNvPr>
          <p:cNvSpPr txBox="1"/>
          <p:nvPr/>
        </p:nvSpPr>
        <p:spPr>
          <a:xfrm>
            <a:off x="7989690" y="2881884"/>
            <a:ext cx="287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Model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3F8C0-EC62-7740-BDA1-DF6A468D9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82"/>
          <a:stretch/>
        </p:blipFill>
        <p:spPr>
          <a:xfrm>
            <a:off x="2027542" y="1656562"/>
            <a:ext cx="1318610" cy="1135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A91F1A-4CA4-7740-BA31-34CC256B3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74"/>
          <a:stretch/>
        </p:blipFill>
        <p:spPr>
          <a:xfrm>
            <a:off x="5359143" y="1613295"/>
            <a:ext cx="1473714" cy="1222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20D1B-E90F-6940-9348-4DDCE1448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119"/>
          <a:stretch/>
        </p:blipFill>
        <p:spPr>
          <a:xfrm>
            <a:off x="8769203" y="1658365"/>
            <a:ext cx="1318040" cy="1131956"/>
          </a:xfrm>
          <a:prstGeom prst="rect">
            <a:avLst/>
          </a:prstGeom>
        </p:spPr>
      </p:pic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62E93A4-3628-4B27-8163-920121F13851}"/>
              </a:ext>
            </a:extLst>
          </p:cNvPr>
          <p:cNvSpPr txBox="1">
            <a:spLocks/>
          </p:cNvSpPr>
          <p:nvPr/>
        </p:nvSpPr>
        <p:spPr>
          <a:xfrm>
            <a:off x="591820" y="861011"/>
            <a:ext cx="11252200" cy="7572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>
                  <a:lumMod val="40000"/>
                  <a:lumOff val="60000"/>
                </a:schemeClr>
              </a:buClr>
              <a:buSzPct val="95000"/>
              <a:buFont typeface="Arial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13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9950" indent="-185738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85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Please describe the data you are using, key analysis and EDA, and what the final product was / is and the accuracy.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F58769E-1399-4C99-9A3A-4365B92F1BD9}"/>
              </a:ext>
            </a:extLst>
          </p:cNvPr>
          <p:cNvSpPr txBox="1">
            <a:spLocks/>
          </p:cNvSpPr>
          <p:nvPr/>
        </p:nvSpPr>
        <p:spPr>
          <a:xfrm>
            <a:off x="591820" y="502747"/>
            <a:ext cx="11252200" cy="334102"/>
          </a:xfrm>
          <a:prstGeom prst="rect">
            <a:avLst/>
          </a:prstGeom>
          <a:noFill/>
        </p:spPr>
        <p:txBody>
          <a:bodyPr vert="horz" lIns="0" tIns="4572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-75" dirty="0">
                <a:solidFill>
                  <a:schemeClr val="tx2"/>
                </a:solidFill>
                <a:latin typeface="+mj-lt"/>
                <a:ea typeface="Arial Narrow" charset="0"/>
                <a:cs typeface="Arial Narrow" charset="0"/>
              </a:defRPr>
            </a:lvl1pPr>
          </a:lstStyle>
          <a:p>
            <a:r>
              <a:rPr lang="en-US" sz="3400" dirty="0">
                <a:solidFill>
                  <a:schemeClr val="accent6">
                    <a:lumMod val="7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Capstone | Approach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C2EDF-7BBE-4F7E-B596-1D8B4A21E4FF}"/>
              </a:ext>
            </a:extLst>
          </p:cNvPr>
          <p:cNvSpPr/>
          <p:nvPr/>
        </p:nvSpPr>
        <p:spPr>
          <a:xfrm>
            <a:off x="1285103" y="3428999"/>
            <a:ext cx="27179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Since Insurance data is difficult to get from Insurance provider hence, relying on Open source insurance dataset.</a:t>
            </a:r>
          </a:p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0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0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Open source dataset available for insurance : </a:t>
            </a:r>
            <a:r>
              <a:rPr lang="en-US" sz="1000" dirty="0">
                <a:hlinkClick r:id="rId5"/>
              </a:rPr>
              <a:t>https://www.kaggle.com/xiaomengsun/car-insurance-claim-data</a:t>
            </a:r>
            <a:endParaRPr lang="en-US" sz="1000" dirty="0"/>
          </a:p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0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0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DA1FE-06C0-480D-9B57-FB1A4CA33D5A}"/>
              </a:ext>
            </a:extLst>
          </p:cNvPr>
          <p:cNvSpPr/>
          <p:nvPr/>
        </p:nvSpPr>
        <p:spPr>
          <a:xfrm>
            <a:off x="4729496" y="3535850"/>
            <a:ext cx="1366504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KIDSDRIV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BIRTH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HOMEKIDS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YOJ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INCOME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PARENT1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HOME_VAL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MSTATUS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GENDER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EDUCATION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OCCUPATION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TRAVTIME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CAR_USE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BLUEBOOK</a:t>
            </a:r>
          </a:p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0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0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02DE7E-A943-49A2-ABE3-5B549F2DFD14}"/>
              </a:ext>
            </a:extLst>
          </p:cNvPr>
          <p:cNvSpPr/>
          <p:nvPr/>
        </p:nvSpPr>
        <p:spPr>
          <a:xfrm>
            <a:off x="5996686" y="3566630"/>
            <a:ext cx="125871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TIF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CAR_TYPE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RED_CAR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OLDCLAIM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CLM_FREQ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REVOKED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MVR_PTS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CLM_AMT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CAR_AGE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CLAIM_FLAG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URBANICITY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4ED7AE2-A3DC-4A0C-A5F3-BBDE68E3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202" y="3535850"/>
            <a:ext cx="2150591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Root </a:t>
            </a:r>
            <a:r>
              <a:rPr lang="en-US" altLang="en-US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Mean_Squared_Error</a:t>
            </a:r>
            <a:r>
              <a:rPr lang="en-US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: 2970.002874724514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Mean_Squared_Error</a:t>
            </a:r>
            <a:r>
              <a:rPr lang="en-US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: 8820917.07587188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en-US" altLang="en-US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r_square_value</a:t>
            </a:r>
            <a:r>
              <a:rPr lang="en-US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0.3507129457043936 </a:t>
            </a:r>
          </a:p>
        </p:txBody>
      </p:sp>
    </p:spTree>
    <p:extLst>
      <p:ext uri="{BB962C8B-B14F-4D97-AF65-F5344CB8AC3E}">
        <p14:creationId xmlns:p14="http://schemas.microsoft.com/office/powerpoint/2010/main" val="965706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DCDAECE-0D46-4B3D-B6D2-EB582CFD408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DCDAECE-0D46-4B3D-B6D2-EB582CFD40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9465E65-FCE5-4B51-959E-0038DD07E330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chemeClr val="bg1"/>
              </a:solidFill>
              <a:latin typeface="Verdana" panose="020B0604030504040204" pitchFamily="34" charset="0"/>
              <a:ea typeface="+mj-ea"/>
              <a:cs typeface="+mj-cs"/>
              <a:sym typeface="Verdana" panose="020B060403050404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A69825F-D6F6-2C41-B130-61F2591B7F1A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378186" y="2337721"/>
            <a:ext cx="1183501" cy="118872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>
                <a:solidFill>
                  <a:sysClr val="windowText" lastClr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>
                <a:solidFill>
                  <a:sysClr val="windowText" lastClr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Dataset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2486246-688F-5E43-B942-2E8B94B5EB1F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4174365" y="3305090"/>
            <a:ext cx="1005840" cy="100584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Feature Engineering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9AB116-191A-6A41-8D78-CA1F6E8FE1CD}"/>
              </a:ext>
            </a:extLst>
          </p:cNvPr>
          <p:cNvCxnSpPr>
            <a:cxnSpLocks/>
            <a:endCxn id="196" idx="1"/>
          </p:cNvCxnSpPr>
          <p:nvPr/>
        </p:nvCxnSpPr>
        <p:spPr>
          <a:xfrm flipV="1">
            <a:off x="9576745" y="2564314"/>
            <a:ext cx="1471011" cy="1476718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603BF0-F3D3-B045-A1E0-D6A066DC5FDA}"/>
              </a:ext>
            </a:extLst>
          </p:cNvPr>
          <p:cNvCxnSpPr>
            <a:cxnSpLocks/>
            <a:stCxn id="105" idx="0"/>
            <a:endCxn id="66" idx="4"/>
          </p:cNvCxnSpPr>
          <p:nvPr/>
        </p:nvCxnSpPr>
        <p:spPr>
          <a:xfrm flipH="1">
            <a:off x="5180205" y="3531948"/>
            <a:ext cx="373916" cy="276062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ACB97B-D702-4E47-9C4D-AD381141F37D}"/>
              </a:ext>
            </a:extLst>
          </p:cNvPr>
          <p:cNvGrpSpPr/>
          <p:nvPr/>
        </p:nvGrpSpPr>
        <p:grpSpPr>
          <a:xfrm>
            <a:off x="9426572" y="2420774"/>
            <a:ext cx="2161253" cy="2157984"/>
            <a:chOff x="6469585" y="1434732"/>
            <a:chExt cx="3875196" cy="3876950"/>
          </a:xfrm>
        </p:grpSpPr>
        <p:grpSp>
          <p:nvGrpSpPr>
            <p:cNvPr id="146" name="Group 4">
              <a:extLst>
                <a:ext uri="{FF2B5EF4-FFF2-40B4-BE49-F238E27FC236}">
                  <a16:creationId xmlns:a16="http://schemas.microsoft.com/office/drawing/2014/main" id="{384D79AF-9BAC-B544-A0F4-62093263B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69585" y="1434732"/>
              <a:ext cx="3875196" cy="3876950"/>
              <a:chOff x="4621" y="1120"/>
              <a:chExt cx="2209" cy="2210"/>
            </a:xfrm>
          </p:grpSpPr>
          <p:sp>
            <p:nvSpPr>
              <p:cNvPr id="149" name="Freeform 5">
                <a:extLst>
                  <a:ext uri="{FF2B5EF4-FFF2-40B4-BE49-F238E27FC236}">
                    <a16:creationId xmlns:a16="http://schemas.microsoft.com/office/drawing/2014/main" id="{D1A5A8FA-51FF-7A40-82E3-5698F07A4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1" y="1267"/>
                <a:ext cx="2209" cy="1915"/>
              </a:xfrm>
              <a:custGeom>
                <a:avLst/>
                <a:gdLst>
                  <a:gd name="T0" fmla="*/ 2210 w 8840"/>
                  <a:gd name="T1" fmla="*/ 7656 h 7656"/>
                  <a:gd name="T2" fmla="*/ 0 w 8840"/>
                  <a:gd name="T3" fmla="*/ 3829 h 7656"/>
                  <a:gd name="T4" fmla="*/ 2210 w 8840"/>
                  <a:gd name="T5" fmla="*/ 0 h 7656"/>
                  <a:gd name="T6" fmla="*/ 6630 w 8840"/>
                  <a:gd name="T7" fmla="*/ 0 h 7656"/>
                  <a:gd name="T8" fmla="*/ 8840 w 8840"/>
                  <a:gd name="T9" fmla="*/ 3829 h 7656"/>
                  <a:gd name="T10" fmla="*/ 6630 w 8840"/>
                  <a:gd name="T11" fmla="*/ 7656 h 7656"/>
                  <a:gd name="T12" fmla="*/ 2210 w 8840"/>
                  <a:gd name="T13" fmla="*/ 7656 h 7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40" h="7656">
                    <a:moveTo>
                      <a:pt x="2210" y="7656"/>
                    </a:moveTo>
                    <a:lnTo>
                      <a:pt x="0" y="3829"/>
                    </a:lnTo>
                    <a:lnTo>
                      <a:pt x="2210" y="0"/>
                    </a:lnTo>
                    <a:lnTo>
                      <a:pt x="6630" y="0"/>
                    </a:lnTo>
                    <a:lnTo>
                      <a:pt x="8840" y="3829"/>
                    </a:lnTo>
                    <a:lnTo>
                      <a:pt x="6630" y="7656"/>
                    </a:lnTo>
                    <a:lnTo>
                      <a:pt x="2210" y="7656"/>
                    </a:lnTo>
                    <a:close/>
                  </a:path>
                </a:pathLst>
              </a:cu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0" name="Freeform 6">
                <a:extLst>
                  <a:ext uri="{FF2B5EF4-FFF2-40B4-BE49-F238E27FC236}">
                    <a16:creationId xmlns:a16="http://schemas.microsoft.com/office/drawing/2014/main" id="{0D0AA45D-444A-8F41-A05E-9CFC6E2E7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1120"/>
                <a:ext cx="1915" cy="2210"/>
              </a:xfrm>
              <a:custGeom>
                <a:avLst/>
                <a:gdLst>
                  <a:gd name="T0" fmla="*/ 0 w 7656"/>
                  <a:gd name="T1" fmla="*/ 2210 h 8841"/>
                  <a:gd name="T2" fmla="*/ 3827 w 7656"/>
                  <a:gd name="T3" fmla="*/ 0 h 8841"/>
                  <a:gd name="T4" fmla="*/ 7656 w 7656"/>
                  <a:gd name="T5" fmla="*/ 2210 h 8841"/>
                  <a:gd name="T6" fmla="*/ 7656 w 7656"/>
                  <a:gd name="T7" fmla="*/ 6630 h 8841"/>
                  <a:gd name="T8" fmla="*/ 3827 w 7656"/>
                  <a:gd name="T9" fmla="*/ 8841 h 8841"/>
                  <a:gd name="T10" fmla="*/ 0 w 7656"/>
                  <a:gd name="T11" fmla="*/ 6630 h 8841"/>
                  <a:gd name="T12" fmla="*/ 0 w 7656"/>
                  <a:gd name="T13" fmla="*/ 2210 h 8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56" h="8841">
                    <a:moveTo>
                      <a:pt x="0" y="2210"/>
                    </a:moveTo>
                    <a:lnTo>
                      <a:pt x="3827" y="0"/>
                    </a:lnTo>
                    <a:lnTo>
                      <a:pt x="7656" y="2210"/>
                    </a:lnTo>
                    <a:lnTo>
                      <a:pt x="7656" y="6630"/>
                    </a:lnTo>
                    <a:lnTo>
                      <a:pt x="3827" y="8841"/>
                    </a:lnTo>
                    <a:lnTo>
                      <a:pt x="0" y="6630"/>
                    </a:lnTo>
                    <a:lnTo>
                      <a:pt x="0" y="2210"/>
                    </a:lnTo>
                    <a:close/>
                  </a:path>
                </a:pathLst>
              </a:cu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1" name="Line 7">
                <a:extLst>
                  <a:ext uri="{FF2B5EF4-FFF2-40B4-BE49-F238E27FC236}">
                    <a16:creationId xmlns:a16="http://schemas.microsoft.com/office/drawing/2014/main" id="{350118E2-B466-3A4E-B6E7-C926B89ED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0" y="1672"/>
                <a:ext cx="403" cy="151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2" name="Line 8">
                <a:extLst>
                  <a:ext uri="{FF2B5EF4-FFF2-40B4-BE49-F238E27FC236}">
                    <a16:creationId xmlns:a16="http://schemas.microsoft.com/office/drawing/2014/main" id="{EF383FDB-9D87-2242-A95A-64EFF7EB0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70" y="2776"/>
                <a:ext cx="1506" cy="4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3" name="Line 9">
                <a:extLst>
                  <a:ext uri="{FF2B5EF4-FFF2-40B4-BE49-F238E27FC236}">
                    <a16:creationId xmlns:a16="http://schemas.microsoft.com/office/drawing/2014/main" id="{4D0A61A9-BD77-D14E-9AE2-4369472AA8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277" y="1265"/>
                <a:ext cx="406" cy="151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4" name="Line 10">
                <a:extLst>
                  <a:ext uri="{FF2B5EF4-FFF2-40B4-BE49-F238E27FC236}">
                    <a16:creationId xmlns:a16="http://schemas.microsoft.com/office/drawing/2014/main" id="{D5CF2F76-BCD6-454B-A6E8-5CEB99867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8" y="1268"/>
                <a:ext cx="1513" cy="404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5" name="Line 11">
                <a:extLst>
                  <a:ext uri="{FF2B5EF4-FFF2-40B4-BE49-F238E27FC236}">
                    <a16:creationId xmlns:a16="http://schemas.microsoft.com/office/drawing/2014/main" id="{53D25557-AF73-D749-B201-75B6AA0CDD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68" y="1268"/>
                <a:ext cx="405" cy="1505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6" name="Line 12">
                <a:extLst>
                  <a:ext uri="{FF2B5EF4-FFF2-40B4-BE49-F238E27FC236}">
                    <a16:creationId xmlns:a16="http://schemas.microsoft.com/office/drawing/2014/main" id="{D280C8BD-AD44-684E-9EFA-950AC0B45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770" y="2776"/>
                <a:ext cx="1509" cy="4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7" name="Line 13">
                <a:extLst>
                  <a:ext uri="{FF2B5EF4-FFF2-40B4-BE49-F238E27FC236}">
                    <a16:creationId xmlns:a16="http://schemas.microsoft.com/office/drawing/2014/main" id="{8AFA9DD9-00B2-9547-B67F-D461EBDD4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" y="1672"/>
                <a:ext cx="403" cy="15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8" name="Line 14">
                <a:extLst>
                  <a:ext uri="{FF2B5EF4-FFF2-40B4-BE49-F238E27FC236}">
                    <a16:creationId xmlns:a16="http://schemas.microsoft.com/office/drawing/2014/main" id="{3F00C1BD-97FE-1948-9AC6-D045BFFA3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1508" cy="407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9" name="Line 15">
                <a:extLst>
                  <a:ext uri="{FF2B5EF4-FFF2-40B4-BE49-F238E27FC236}">
                    <a16:creationId xmlns:a16="http://schemas.microsoft.com/office/drawing/2014/main" id="{1B49EC74-D792-FC49-B77A-F8332637E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22" y="1120"/>
                <a:ext cx="1103" cy="1106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0" name="Line 16">
                <a:extLst>
                  <a:ext uri="{FF2B5EF4-FFF2-40B4-BE49-F238E27FC236}">
                    <a16:creationId xmlns:a16="http://schemas.microsoft.com/office/drawing/2014/main" id="{BF0CA151-4C54-7C44-A6D5-9B11E3904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22" y="2225"/>
                <a:ext cx="1104" cy="110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52DA99D0-F22E-C04D-8999-322A1B184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4" y="2225"/>
                <a:ext cx="1106" cy="1104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2" name="Line 18">
                <a:extLst>
                  <a:ext uri="{FF2B5EF4-FFF2-40B4-BE49-F238E27FC236}">
                    <a16:creationId xmlns:a16="http://schemas.microsoft.com/office/drawing/2014/main" id="{09328307-8A05-FC46-A833-9C9E5C631A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5" y="1120"/>
                <a:ext cx="1102" cy="110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3" name="Line 19">
                <a:extLst>
                  <a:ext uri="{FF2B5EF4-FFF2-40B4-BE49-F238E27FC236}">
                    <a16:creationId xmlns:a16="http://schemas.microsoft.com/office/drawing/2014/main" id="{564DEDB0-10C9-9643-9125-7371183ED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553" cy="206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4" name="Line 20">
                <a:extLst>
                  <a:ext uri="{FF2B5EF4-FFF2-40B4-BE49-F238E27FC236}">
                    <a16:creationId xmlns:a16="http://schemas.microsoft.com/office/drawing/2014/main" id="{1DD8D54E-C975-9C49-855A-DF703E6583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5" y="1267"/>
                <a:ext cx="553" cy="205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8" name="Line 21">
                <a:extLst>
                  <a:ext uri="{FF2B5EF4-FFF2-40B4-BE49-F238E27FC236}">
                    <a16:creationId xmlns:a16="http://schemas.microsoft.com/office/drawing/2014/main" id="{CACFC761-0F08-984B-8676-C35554FAC6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5" y="1120"/>
                <a:ext cx="553" cy="206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9" name="Line 22">
                <a:extLst>
                  <a:ext uri="{FF2B5EF4-FFF2-40B4-BE49-F238E27FC236}">
                    <a16:creationId xmlns:a16="http://schemas.microsoft.com/office/drawing/2014/main" id="{939D3145-B47B-D74C-B790-399977A41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8" y="1672"/>
                <a:ext cx="2060" cy="55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0" name="Line 23">
                <a:extLst>
                  <a:ext uri="{FF2B5EF4-FFF2-40B4-BE49-F238E27FC236}">
                    <a16:creationId xmlns:a16="http://schemas.microsoft.com/office/drawing/2014/main" id="{8576855F-659A-DD4D-A679-C9AD319B9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21" y="2225"/>
                <a:ext cx="2062" cy="55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1" name="Line 24">
                <a:extLst>
                  <a:ext uri="{FF2B5EF4-FFF2-40B4-BE49-F238E27FC236}">
                    <a16:creationId xmlns:a16="http://schemas.microsoft.com/office/drawing/2014/main" id="{67617255-7EEB-7946-B4EC-D31C9ED786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1507" cy="1507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2" name="Line 25">
                <a:extLst>
                  <a:ext uri="{FF2B5EF4-FFF2-40B4-BE49-F238E27FC236}">
                    <a16:creationId xmlns:a16="http://schemas.microsoft.com/office/drawing/2014/main" id="{6601DBF6-A6F1-224D-837B-B52089F47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1" y="1672"/>
                <a:ext cx="1508" cy="150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3" name="Line 26">
                <a:extLst>
                  <a:ext uri="{FF2B5EF4-FFF2-40B4-BE49-F238E27FC236}">
                    <a16:creationId xmlns:a16="http://schemas.microsoft.com/office/drawing/2014/main" id="{F1A5ECFF-496E-8346-8036-20B85BCB3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9" y="1672"/>
                <a:ext cx="2052" cy="551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4" name="Line 27">
                <a:extLst>
                  <a:ext uri="{FF2B5EF4-FFF2-40B4-BE49-F238E27FC236}">
                    <a16:creationId xmlns:a16="http://schemas.microsoft.com/office/drawing/2014/main" id="{04D70507-B077-C748-9D3E-1E3138510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7" y="2225"/>
                <a:ext cx="2063" cy="55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5" name="Line 28">
                <a:extLst>
                  <a:ext uri="{FF2B5EF4-FFF2-40B4-BE49-F238E27FC236}">
                    <a16:creationId xmlns:a16="http://schemas.microsoft.com/office/drawing/2014/main" id="{CCE40F2C-CD41-E94C-AE5C-A49EA5FA71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70" y="1267"/>
                <a:ext cx="1508" cy="150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6" name="Line 29">
                <a:extLst>
                  <a:ext uri="{FF2B5EF4-FFF2-40B4-BE49-F238E27FC236}">
                    <a16:creationId xmlns:a16="http://schemas.microsoft.com/office/drawing/2014/main" id="{03ABFDC7-6413-1C48-8927-6940BFDED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73" y="1672"/>
                <a:ext cx="1510" cy="151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7" name="Line 30">
                <a:extLst>
                  <a:ext uri="{FF2B5EF4-FFF2-40B4-BE49-F238E27FC236}">
                    <a16:creationId xmlns:a16="http://schemas.microsoft.com/office/drawing/2014/main" id="{429FE8CF-A5AD-284A-B9A0-15477B8223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71" y="1120"/>
                <a:ext cx="554" cy="2061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9" name="Freeform 31">
                <a:extLst>
                  <a:ext uri="{FF2B5EF4-FFF2-40B4-BE49-F238E27FC236}">
                    <a16:creationId xmlns:a16="http://schemas.microsoft.com/office/drawing/2014/main" id="{300355FD-D422-FC46-8020-0BE20A659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1" y="1267"/>
                <a:ext cx="2209" cy="1915"/>
              </a:xfrm>
              <a:custGeom>
                <a:avLst/>
                <a:gdLst>
                  <a:gd name="T0" fmla="*/ 2210 w 8840"/>
                  <a:gd name="T1" fmla="*/ 7656 h 7656"/>
                  <a:gd name="T2" fmla="*/ 0 w 8840"/>
                  <a:gd name="T3" fmla="*/ 3829 h 7656"/>
                  <a:gd name="T4" fmla="*/ 2210 w 8840"/>
                  <a:gd name="T5" fmla="*/ 0 h 7656"/>
                  <a:gd name="T6" fmla="*/ 6630 w 8840"/>
                  <a:gd name="T7" fmla="*/ 0 h 7656"/>
                  <a:gd name="T8" fmla="*/ 8840 w 8840"/>
                  <a:gd name="T9" fmla="*/ 3829 h 7656"/>
                  <a:gd name="T10" fmla="*/ 6630 w 8840"/>
                  <a:gd name="T11" fmla="*/ 7656 h 7656"/>
                  <a:gd name="T12" fmla="*/ 2210 w 8840"/>
                  <a:gd name="T13" fmla="*/ 7656 h 7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40" h="7656">
                    <a:moveTo>
                      <a:pt x="2210" y="7656"/>
                    </a:moveTo>
                    <a:lnTo>
                      <a:pt x="0" y="3829"/>
                    </a:lnTo>
                    <a:lnTo>
                      <a:pt x="2210" y="0"/>
                    </a:lnTo>
                    <a:lnTo>
                      <a:pt x="6630" y="0"/>
                    </a:lnTo>
                    <a:lnTo>
                      <a:pt x="8840" y="3829"/>
                    </a:lnTo>
                    <a:lnTo>
                      <a:pt x="6630" y="7656"/>
                    </a:lnTo>
                    <a:lnTo>
                      <a:pt x="2210" y="7656"/>
                    </a:lnTo>
                    <a:close/>
                  </a:path>
                </a:pathLst>
              </a:cu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0" name="Freeform 32">
                <a:extLst>
                  <a:ext uri="{FF2B5EF4-FFF2-40B4-BE49-F238E27FC236}">
                    <a16:creationId xmlns:a16="http://schemas.microsoft.com/office/drawing/2014/main" id="{4B2FE339-123A-3F4E-BAB0-F9629B7A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1120"/>
                <a:ext cx="1915" cy="2210"/>
              </a:xfrm>
              <a:custGeom>
                <a:avLst/>
                <a:gdLst>
                  <a:gd name="T0" fmla="*/ 0 w 7656"/>
                  <a:gd name="T1" fmla="*/ 2210 h 8841"/>
                  <a:gd name="T2" fmla="*/ 3827 w 7656"/>
                  <a:gd name="T3" fmla="*/ 0 h 8841"/>
                  <a:gd name="T4" fmla="*/ 7656 w 7656"/>
                  <a:gd name="T5" fmla="*/ 2210 h 8841"/>
                  <a:gd name="T6" fmla="*/ 7656 w 7656"/>
                  <a:gd name="T7" fmla="*/ 6630 h 8841"/>
                  <a:gd name="T8" fmla="*/ 3827 w 7656"/>
                  <a:gd name="T9" fmla="*/ 8841 h 8841"/>
                  <a:gd name="T10" fmla="*/ 0 w 7656"/>
                  <a:gd name="T11" fmla="*/ 6630 h 8841"/>
                  <a:gd name="T12" fmla="*/ 0 w 7656"/>
                  <a:gd name="T13" fmla="*/ 2210 h 8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56" h="8841">
                    <a:moveTo>
                      <a:pt x="0" y="2210"/>
                    </a:moveTo>
                    <a:lnTo>
                      <a:pt x="3827" y="0"/>
                    </a:lnTo>
                    <a:lnTo>
                      <a:pt x="7656" y="2210"/>
                    </a:lnTo>
                    <a:lnTo>
                      <a:pt x="7656" y="6630"/>
                    </a:lnTo>
                    <a:lnTo>
                      <a:pt x="3827" y="8841"/>
                    </a:lnTo>
                    <a:lnTo>
                      <a:pt x="0" y="6630"/>
                    </a:lnTo>
                    <a:lnTo>
                      <a:pt x="0" y="2210"/>
                    </a:lnTo>
                    <a:close/>
                  </a:path>
                </a:pathLst>
              </a:cu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2" name="Line 33">
                <a:extLst>
                  <a:ext uri="{FF2B5EF4-FFF2-40B4-BE49-F238E27FC236}">
                    <a16:creationId xmlns:a16="http://schemas.microsoft.com/office/drawing/2014/main" id="{B680F8C3-5148-CE49-A01D-A06428AB9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0" y="1672"/>
                <a:ext cx="403" cy="151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3" name="Line 34">
                <a:extLst>
                  <a:ext uri="{FF2B5EF4-FFF2-40B4-BE49-F238E27FC236}">
                    <a16:creationId xmlns:a16="http://schemas.microsoft.com/office/drawing/2014/main" id="{3F408178-658E-3E44-9B87-F153D88E4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70" y="2776"/>
                <a:ext cx="1506" cy="4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5" name="Line 35">
                <a:extLst>
                  <a:ext uri="{FF2B5EF4-FFF2-40B4-BE49-F238E27FC236}">
                    <a16:creationId xmlns:a16="http://schemas.microsoft.com/office/drawing/2014/main" id="{B2706BF6-D337-494B-8578-DBF20F24E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277" y="1265"/>
                <a:ext cx="406" cy="151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6" name="Line 36">
                <a:extLst>
                  <a:ext uri="{FF2B5EF4-FFF2-40B4-BE49-F238E27FC236}">
                    <a16:creationId xmlns:a16="http://schemas.microsoft.com/office/drawing/2014/main" id="{F65F9C25-7433-F24E-A17B-AF0F0EBD2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8" y="1268"/>
                <a:ext cx="1513" cy="404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7" name="Line 37">
                <a:extLst>
                  <a:ext uri="{FF2B5EF4-FFF2-40B4-BE49-F238E27FC236}">
                    <a16:creationId xmlns:a16="http://schemas.microsoft.com/office/drawing/2014/main" id="{181B2ED9-938A-7D4A-9D27-715DCA8BF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68" y="1268"/>
                <a:ext cx="405" cy="1505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8" name="Line 38">
                <a:extLst>
                  <a:ext uri="{FF2B5EF4-FFF2-40B4-BE49-F238E27FC236}">
                    <a16:creationId xmlns:a16="http://schemas.microsoft.com/office/drawing/2014/main" id="{97463BC7-84A2-BC40-830C-1174E971A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770" y="2776"/>
                <a:ext cx="1509" cy="4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9" name="Line 39">
                <a:extLst>
                  <a:ext uri="{FF2B5EF4-FFF2-40B4-BE49-F238E27FC236}">
                    <a16:creationId xmlns:a16="http://schemas.microsoft.com/office/drawing/2014/main" id="{004D7FC5-3CCD-DA4B-B3D3-FBA2446622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" y="1672"/>
                <a:ext cx="403" cy="15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0" name="Line 40">
                <a:extLst>
                  <a:ext uri="{FF2B5EF4-FFF2-40B4-BE49-F238E27FC236}">
                    <a16:creationId xmlns:a16="http://schemas.microsoft.com/office/drawing/2014/main" id="{AC904480-CECC-5A4F-807F-7C7A7051DB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1508" cy="407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1" name="Line 41">
                <a:extLst>
                  <a:ext uri="{FF2B5EF4-FFF2-40B4-BE49-F238E27FC236}">
                    <a16:creationId xmlns:a16="http://schemas.microsoft.com/office/drawing/2014/main" id="{C4039771-98CB-A740-B92F-4BA5FBE33A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22" y="1120"/>
                <a:ext cx="1103" cy="1106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2" name="Line 42">
                <a:extLst>
                  <a:ext uri="{FF2B5EF4-FFF2-40B4-BE49-F238E27FC236}">
                    <a16:creationId xmlns:a16="http://schemas.microsoft.com/office/drawing/2014/main" id="{E803EEBD-249C-2C44-AD11-6FE94CD57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22" y="2225"/>
                <a:ext cx="1104" cy="110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3" name="Line 43">
                <a:extLst>
                  <a:ext uri="{FF2B5EF4-FFF2-40B4-BE49-F238E27FC236}">
                    <a16:creationId xmlns:a16="http://schemas.microsoft.com/office/drawing/2014/main" id="{AA4A3B29-07D9-8E45-8A13-148C2FDA75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4" y="2225"/>
                <a:ext cx="1106" cy="1104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4" name="Line 44">
                <a:extLst>
                  <a:ext uri="{FF2B5EF4-FFF2-40B4-BE49-F238E27FC236}">
                    <a16:creationId xmlns:a16="http://schemas.microsoft.com/office/drawing/2014/main" id="{64BA84E2-1432-AB47-99C3-19F7998D5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5" y="1120"/>
                <a:ext cx="1102" cy="110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5" name="Line 45">
                <a:extLst>
                  <a:ext uri="{FF2B5EF4-FFF2-40B4-BE49-F238E27FC236}">
                    <a16:creationId xmlns:a16="http://schemas.microsoft.com/office/drawing/2014/main" id="{A81BB4CD-E19C-C049-98B3-A6CA53DA7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553" cy="206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6" name="Line 46">
                <a:extLst>
                  <a:ext uri="{FF2B5EF4-FFF2-40B4-BE49-F238E27FC236}">
                    <a16:creationId xmlns:a16="http://schemas.microsoft.com/office/drawing/2014/main" id="{93C481E4-ABB4-FA42-A177-1C8C4EDA46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5" y="1267"/>
                <a:ext cx="553" cy="205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7" name="Line 47">
                <a:extLst>
                  <a:ext uri="{FF2B5EF4-FFF2-40B4-BE49-F238E27FC236}">
                    <a16:creationId xmlns:a16="http://schemas.microsoft.com/office/drawing/2014/main" id="{7DE727B7-E902-464D-980D-A20F5E236F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5" y="1120"/>
                <a:ext cx="553" cy="206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8" name="Line 48">
                <a:extLst>
                  <a:ext uri="{FF2B5EF4-FFF2-40B4-BE49-F238E27FC236}">
                    <a16:creationId xmlns:a16="http://schemas.microsoft.com/office/drawing/2014/main" id="{BB002911-4066-C54C-876E-AF577127A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8" y="1672"/>
                <a:ext cx="2060" cy="55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9" name="Line 49">
                <a:extLst>
                  <a:ext uri="{FF2B5EF4-FFF2-40B4-BE49-F238E27FC236}">
                    <a16:creationId xmlns:a16="http://schemas.microsoft.com/office/drawing/2014/main" id="{35CFC291-45F9-7443-9A4B-95A5CFD2AD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21" y="2225"/>
                <a:ext cx="2062" cy="55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0" name="Line 50">
                <a:extLst>
                  <a:ext uri="{FF2B5EF4-FFF2-40B4-BE49-F238E27FC236}">
                    <a16:creationId xmlns:a16="http://schemas.microsoft.com/office/drawing/2014/main" id="{3D4487D1-132B-DB41-AE3F-0E7E6F3807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1507" cy="1507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1" name="Line 51">
                <a:extLst>
                  <a:ext uri="{FF2B5EF4-FFF2-40B4-BE49-F238E27FC236}">
                    <a16:creationId xmlns:a16="http://schemas.microsoft.com/office/drawing/2014/main" id="{1F2A8C9C-1682-374A-A173-FE2FC4D858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1" y="1672"/>
                <a:ext cx="1508" cy="150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2" name="Line 52">
                <a:extLst>
                  <a:ext uri="{FF2B5EF4-FFF2-40B4-BE49-F238E27FC236}">
                    <a16:creationId xmlns:a16="http://schemas.microsoft.com/office/drawing/2014/main" id="{EE02CABA-6CA0-014D-A1FA-86AA01D13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9" y="1672"/>
                <a:ext cx="2052" cy="551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3" name="Line 53">
                <a:extLst>
                  <a:ext uri="{FF2B5EF4-FFF2-40B4-BE49-F238E27FC236}">
                    <a16:creationId xmlns:a16="http://schemas.microsoft.com/office/drawing/2014/main" id="{F0D3E89D-0C2A-6647-AEBB-8390C9FF1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7" y="2225"/>
                <a:ext cx="2063" cy="55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4" name="Line 54">
                <a:extLst>
                  <a:ext uri="{FF2B5EF4-FFF2-40B4-BE49-F238E27FC236}">
                    <a16:creationId xmlns:a16="http://schemas.microsoft.com/office/drawing/2014/main" id="{24849CB9-462B-4849-9AAB-4D851E6FB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70" y="1267"/>
                <a:ext cx="1508" cy="150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5" name="Line 55">
                <a:extLst>
                  <a:ext uri="{FF2B5EF4-FFF2-40B4-BE49-F238E27FC236}">
                    <a16:creationId xmlns:a16="http://schemas.microsoft.com/office/drawing/2014/main" id="{F16293C3-3B5A-0048-9C95-07BFB8F6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73" y="1672"/>
                <a:ext cx="1510" cy="151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6" name="Line 56">
                <a:extLst>
                  <a:ext uri="{FF2B5EF4-FFF2-40B4-BE49-F238E27FC236}">
                    <a16:creationId xmlns:a16="http://schemas.microsoft.com/office/drawing/2014/main" id="{A7ED79BB-4E89-F14C-BC0B-2129A1820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71" y="1120"/>
                <a:ext cx="554" cy="2061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ACCDC46-E75F-7E40-ABF6-BF4FD2CC6C96}"/>
                </a:ext>
              </a:extLst>
            </p:cNvPr>
            <p:cNvSpPr/>
            <p:nvPr/>
          </p:nvSpPr>
          <p:spPr>
            <a:xfrm>
              <a:off x="7231550" y="2272620"/>
              <a:ext cx="2338986" cy="2221980"/>
            </a:xfrm>
            <a:prstGeom prst="ellipse">
              <a:avLst/>
            </a:prstGeom>
            <a:solidFill>
              <a:srgbClr val="FFFFFD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Model</a:t>
              </a:r>
            </a:p>
          </p:txBody>
        </p:sp>
      </p:grpSp>
      <p:sp>
        <p:nvSpPr>
          <p:cNvPr id="207" name="Oval 206">
            <a:extLst>
              <a:ext uri="{FF2B5EF4-FFF2-40B4-BE49-F238E27FC236}">
                <a16:creationId xmlns:a16="http://schemas.microsoft.com/office/drawing/2014/main" id="{718FFFBA-58FC-4DE9-914E-57FA9B9F217F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8033057" y="3037030"/>
            <a:ext cx="914400" cy="9144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>
                <a:solidFill>
                  <a:sysClr val="windowText" lastClr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Model</a:t>
            </a: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5B6D7F5-7F18-4A71-B0C8-05D2A271BF58}"/>
              </a:ext>
            </a:extLst>
          </p:cNvPr>
          <p:cNvCxnSpPr>
            <a:cxnSpLocks/>
            <a:stCxn id="202" idx="0"/>
            <a:endCxn id="207" idx="4"/>
          </p:cNvCxnSpPr>
          <p:nvPr/>
        </p:nvCxnSpPr>
        <p:spPr>
          <a:xfrm flipH="1" flipV="1">
            <a:off x="8947457" y="3494230"/>
            <a:ext cx="486942" cy="3583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A15DEA97-B8B2-46B6-B12A-CD9D96B2F02C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2856407" y="2013926"/>
            <a:ext cx="1069958" cy="1261431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>
                <a:solidFill>
                  <a:sysClr val="windowText" lastClr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Data Visualization 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83DFFFB-90B5-49E4-BF23-58A31B1882FE}"/>
              </a:ext>
            </a:extLst>
          </p:cNvPr>
          <p:cNvCxnSpPr>
            <a:cxnSpLocks/>
          </p:cNvCxnSpPr>
          <p:nvPr/>
        </p:nvCxnSpPr>
        <p:spPr>
          <a:xfrm flipH="1" flipV="1">
            <a:off x="1156481" y="3342822"/>
            <a:ext cx="846187" cy="453522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4" name="Oval 413">
            <a:extLst>
              <a:ext uri="{FF2B5EF4-FFF2-40B4-BE49-F238E27FC236}">
                <a16:creationId xmlns:a16="http://schemas.microsoft.com/office/drawing/2014/main" id="{9681A1A9-0FB2-4140-A4C2-73807F4A3024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1454934" y="3790537"/>
            <a:ext cx="1106424" cy="1106424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>
                <a:solidFill>
                  <a:sysClr val="windowText" lastClr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Data Cleansing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CFDEAF9-576D-4AA2-A59A-515E4B5C29CF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5554121" y="3029028"/>
            <a:ext cx="1005840" cy="100584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 err="1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Dummifying</a:t>
            </a:r>
            <a:endParaRPr lang="en-GB" sz="1000" b="1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749F2CD-0B75-4A82-8815-E4583FAA81FF}"/>
              </a:ext>
            </a:extLst>
          </p:cNvPr>
          <p:cNvCxnSpPr>
            <a:cxnSpLocks/>
            <a:stCxn id="207" idx="0"/>
            <a:endCxn id="100" idx="5"/>
          </p:cNvCxnSpPr>
          <p:nvPr/>
        </p:nvCxnSpPr>
        <p:spPr>
          <a:xfrm flipH="1">
            <a:off x="7693285" y="3494230"/>
            <a:ext cx="339772" cy="384218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84C769B8-E893-447D-AE68-D4A8EDE401F2}"/>
              </a:ext>
            </a:extLst>
          </p:cNvPr>
          <p:cNvSpPr txBox="1">
            <a:spLocks/>
          </p:cNvSpPr>
          <p:nvPr/>
        </p:nvSpPr>
        <p:spPr>
          <a:xfrm>
            <a:off x="591820" y="861011"/>
            <a:ext cx="11252200" cy="7572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>
                  <a:lumMod val="40000"/>
                  <a:lumOff val="60000"/>
                </a:schemeClr>
              </a:buClr>
              <a:buSzPct val="95000"/>
              <a:buFont typeface="Arial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13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9950" indent="-185738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85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Please show how your data moves from raw to model ready- include any major steps such as feature engineering, grouping, binning, encoding categorical features, PCA, autoencoders, NLP, etc. Be detailed! Add more bubbles!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487016B0-E5EC-44AE-BD41-BDFFA48B2490}"/>
              </a:ext>
            </a:extLst>
          </p:cNvPr>
          <p:cNvSpPr txBox="1">
            <a:spLocks/>
          </p:cNvSpPr>
          <p:nvPr/>
        </p:nvSpPr>
        <p:spPr>
          <a:xfrm>
            <a:off x="591820" y="502747"/>
            <a:ext cx="11252200" cy="334102"/>
          </a:xfrm>
          <a:prstGeom prst="rect">
            <a:avLst/>
          </a:prstGeom>
          <a:noFill/>
        </p:spPr>
        <p:txBody>
          <a:bodyPr vert="horz" lIns="0" tIns="4572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-75" dirty="0">
                <a:solidFill>
                  <a:schemeClr val="tx2"/>
                </a:solidFill>
                <a:latin typeface="+mj-lt"/>
                <a:ea typeface="Arial Narrow" charset="0"/>
                <a:cs typeface="Arial Narrow" charset="0"/>
              </a:defRPr>
            </a:lvl1pPr>
          </a:lstStyle>
          <a:p>
            <a:r>
              <a:rPr lang="en-US" sz="3400" dirty="0">
                <a:solidFill>
                  <a:schemeClr val="accent6">
                    <a:lumMod val="7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Capstone | Data Pathway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8E93A83-B7CF-475B-BFDC-67CC6659F7F1}"/>
              </a:ext>
            </a:extLst>
          </p:cNvPr>
          <p:cNvCxnSpPr>
            <a:cxnSpLocks/>
          </p:cNvCxnSpPr>
          <p:nvPr/>
        </p:nvCxnSpPr>
        <p:spPr>
          <a:xfrm flipH="1">
            <a:off x="2120622" y="3079301"/>
            <a:ext cx="883850" cy="711236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AC51CF8-DEE4-4A6C-B0E5-E1B79BDBD944}"/>
              </a:ext>
            </a:extLst>
          </p:cNvPr>
          <p:cNvCxnSpPr>
            <a:cxnSpLocks/>
          </p:cNvCxnSpPr>
          <p:nvPr/>
        </p:nvCxnSpPr>
        <p:spPr>
          <a:xfrm flipH="1" flipV="1">
            <a:off x="3871376" y="2999778"/>
            <a:ext cx="441925" cy="500964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F7866C30-9E69-4B03-80FC-4E5A7CAB56E1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6834747" y="3731146"/>
            <a:ext cx="1005840" cy="100584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Standardizing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BFBE6CC-108A-436A-B354-8AB93011B6D5}"/>
              </a:ext>
            </a:extLst>
          </p:cNvPr>
          <p:cNvCxnSpPr>
            <a:cxnSpLocks/>
            <a:stCxn id="100" idx="7"/>
          </p:cNvCxnSpPr>
          <p:nvPr/>
        </p:nvCxnSpPr>
        <p:spPr>
          <a:xfrm flipH="1" flipV="1">
            <a:off x="6565473" y="3494230"/>
            <a:ext cx="416576" cy="384218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6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04B01-F41F-41D7-9B8D-ADF74779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3657600" cy="2239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lang="en-US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CARE DELIVERY TECHNOLOGY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1DD76-5731-4762-ADD4-D7D34AE7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599" y="6553200"/>
            <a:ext cx="202475" cy="22393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900" kern="120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FC711D-C8B4-8346-B994-7EF014CB5F7E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FE6806-31C1-4704-85C6-B9D3A563F74F}"/>
              </a:ext>
            </a:extLst>
          </p:cNvPr>
          <p:cNvGrpSpPr/>
          <p:nvPr/>
        </p:nvGrpSpPr>
        <p:grpSpPr>
          <a:xfrm>
            <a:off x="1304475" y="1430426"/>
            <a:ext cx="8225605" cy="3349830"/>
            <a:chOff x="1304475" y="1372436"/>
            <a:chExt cx="8225605" cy="3349830"/>
          </a:xfrm>
        </p:grpSpPr>
        <p:sp>
          <p:nvSpPr>
            <p:cNvPr id="31" name="General_Fill_38">
              <a:extLst>
                <a:ext uri="{FF2B5EF4-FFF2-40B4-BE49-F238E27FC236}">
                  <a16:creationId xmlns:a16="http://schemas.microsoft.com/office/drawing/2014/main" id="{38C97262-38E3-4737-846E-82E7D852342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04475" y="4182770"/>
              <a:ext cx="539496" cy="539496"/>
            </a:xfrm>
            <a:custGeom>
              <a:avLst/>
              <a:gdLst>
                <a:gd name="T0" fmla="*/ 0 w 512"/>
                <a:gd name="T1" fmla="*/ 256 h 512"/>
                <a:gd name="T2" fmla="*/ 512 w 512"/>
                <a:gd name="T3" fmla="*/ 256 h 512"/>
                <a:gd name="T4" fmla="*/ 416 w 512"/>
                <a:gd name="T5" fmla="*/ 330 h 512"/>
                <a:gd name="T6" fmla="*/ 394 w 512"/>
                <a:gd name="T7" fmla="*/ 341 h 512"/>
                <a:gd name="T8" fmla="*/ 384 w 512"/>
                <a:gd name="T9" fmla="*/ 320 h 512"/>
                <a:gd name="T10" fmla="*/ 371 w 512"/>
                <a:gd name="T11" fmla="*/ 334 h 512"/>
                <a:gd name="T12" fmla="*/ 338 w 512"/>
                <a:gd name="T13" fmla="*/ 359 h 512"/>
                <a:gd name="T14" fmla="*/ 318 w 512"/>
                <a:gd name="T15" fmla="*/ 376 h 512"/>
                <a:gd name="T16" fmla="*/ 277 w 512"/>
                <a:gd name="T17" fmla="*/ 370 h 512"/>
                <a:gd name="T18" fmla="*/ 250 w 512"/>
                <a:gd name="T19" fmla="*/ 384 h 512"/>
                <a:gd name="T20" fmla="*/ 217 w 512"/>
                <a:gd name="T21" fmla="*/ 381 h 512"/>
                <a:gd name="T22" fmla="*/ 172 w 512"/>
                <a:gd name="T23" fmla="*/ 368 h 512"/>
                <a:gd name="T24" fmla="*/ 128 w 512"/>
                <a:gd name="T25" fmla="*/ 320 h 512"/>
                <a:gd name="T26" fmla="*/ 117 w 512"/>
                <a:gd name="T27" fmla="*/ 341 h 512"/>
                <a:gd name="T28" fmla="*/ 96 w 512"/>
                <a:gd name="T29" fmla="*/ 330 h 512"/>
                <a:gd name="T30" fmla="*/ 106 w 512"/>
                <a:gd name="T31" fmla="*/ 170 h 512"/>
                <a:gd name="T32" fmla="*/ 106 w 512"/>
                <a:gd name="T33" fmla="*/ 149 h 512"/>
                <a:gd name="T34" fmla="*/ 128 w 512"/>
                <a:gd name="T35" fmla="*/ 160 h 512"/>
                <a:gd name="T36" fmla="*/ 224 w 512"/>
                <a:gd name="T37" fmla="*/ 181 h 512"/>
                <a:gd name="T38" fmla="*/ 261 w 512"/>
                <a:gd name="T39" fmla="*/ 161 h 512"/>
                <a:gd name="T40" fmla="*/ 343 w 512"/>
                <a:gd name="T41" fmla="*/ 181 h 512"/>
                <a:gd name="T42" fmla="*/ 384 w 512"/>
                <a:gd name="T43" fmla="*/ 160 h 512"/>
                <a:gd name="T44" fmla="*/ 405 w 512"/>
                <a:gd name="T45" fmla="*/ 149 h 512"/>
                <a:gd name="T46" fmla="*/ 405 w 512"/>
                <a:gd name="T47" fmla="*/ 170 h 512"/>
                <a:gd name="T48" fmla="*/ 416 w 512"/>
                <a:gd name="T49" fmla="*/ 330 h 512"/>
                <a:gd name="T50" fmla="*/ 350 w 512"/>
                <a:gd name="T51" fmla="*/ 328 h 512"/>
                <a:gd name="T52" fmla="*/ 335 w 512"/>
                <a:gd name="T53" fmla="*/ 337 h 512"/>
                <a:gd name="T54" fmla="*/ 328 w 512"/>
                <a:gd name="T55" fmla="*/ 332 h 512"/>
                <a:gd name="T56" fmla="*/ 294 w 512"/>
                <a:gd name="T57" fmla="*/ 274 h 512"/>
                <a:gd name="T58" fmla="*/ 275 w 512"/>
                <a:gd name="T59" fmla="*/ 284 h 512"/>
                <a:gd name="T60" fmla="*/ 310 w 512"/>
                <a:gd name="T61" fmla="*/ 343 h 512"/>
                <a:gd name="T62" fmla="*/ 290 w 512"/>
                <a:gd name="T63" fmla="*/ 353 h 512"/>
                <a:gd name="T64" fmla="*/ 243 w 512"/>
                <a:gd name="T65" fmla="*/ 296 h 512"/>
                <a:gd name="T66" fmla="*/ 260 w 512"/>
                <a:gd name="T67" fmla="*/ 345 h 512"/>
                <a:gd name="T68" fmla="*/ 256 w 512"/>
                <a:gd name="T69" fmla="*/ 361 h 512"/>
                <a:gd name="T70" fmla="*/ 239 w 512"/>
                <a:gd name="T71" fmla="*/ 357 h 512"/>
                <a:gd name="T72" fmla="*/ 228 w 512"/>
                <a:gd name="T73" fmla="*/ 337 h 512"/>
                <a:gd name="T74" fmla="*/ 220 w 512"/>
                <a:gd name="T75" fmla="*/ 325 h 512"/>
                <a:gd name="T76" fmla="*/ 202 w 512"/>
                <a:gd name="T77" fmla="*/ 337 h 512"/>
                <a:gd name="T78" fmla="*/ 207 w 512"/>
                <a:gd name="T79" fmla="*/ 363 h 512"/>
                <a:gd name="T80" fmla="*/ 158 w 512"/>
                <a:gd name="T81" fmla="*/ 304 h 512"/>
                <a:gd name="T82" fmla="*/ 128 w 512"/>
                <a:gd name="T83" fmla="*/ 298 h 512"/>
                <a:gd name="T84" fmla="*/ 184 w 512"/>
                <a:gd name="T85" fmla="*/ 202 h 512"/>
                <a:gd name="T86" fmla="*/ 160 w 512"/>
                <a:gd name="T87" fmla="*/ 234 h 512"/>
                <a:gd name="T88" fmla="*/ 193 w 512"/>
                <a:gd name="T89" fmla="*/ 266 h 512"/>
                <a:gd name="T90" fmla="*/ 349 w 512"/>
                <a:gd name="T91" fmla="*/ 319 h 512"/>
                <a:gd name="T92" fmla="*/ 384 w 512"/>
                <a:gd name="T93" fmla="*/ 202 h 512"/>
                <a:gd name="T94" fmla="*/ 362 w 512"/>
                <a:gd name="T95" fmla="*/ 298 h 512"/>
                <a:gd name="T96" fmla="*/ 322 w 512"/>
                <a:gd name="T97" fmla="*/ 230 h 512"/>
                <a:gd name="T98" fmla="*/ 190 w 512"/>
                <a:gd name="T99" fmla="*/ 245 h 512"/>
                <a:gd name="T100" fmla="*/ 181 w 512"/>
                <a:gd name="T101" fmla="*/ 234 h 512"/>
                <a:gd name="T102" fmla="*/ 268 w 512"/>
                <a:gd name="T103" fmla="*/ 182 h 512"/>
                <a:gd name="T104" fmla="*/ 341 w 512"/>
                <a:gd name="T105" fmla="*/ 20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416" y="330"/>
                  </a:moveTo>
                  <a:cubicBezTo>
                    <a:pt x="416" y="336"/>
                    <a:pt x="411" y="341"/>
                    <a:pt x="405" y="341"/>
                  </a:cubicBezTo>
                  <a:cubicBezTo>
                    <a:pt x="394" y="341"/>
                    <a:pt x="394" y="341"/>
                    <a:pt x="394" y="341"/>
                  </a:cubicBezTo>
                  <a:cubicBezTo>
                    <a:pt x="388" y="341"/>
                    <a:pt x="384" y="336"/>
                    <a:pt x="384" y="33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71" y="320"/>
                    <a:pt x="371" y="320"/>
                    <a:pt x="371" y="320"/>
                  </a:cubicBezTo>
                  <a:cubicBezTo>
                    <a:pt x="372" y="324"/>
                    <a:pt x="372" y="329"/>
                    <a:pt x="371" y="334"/>
                  </a:cubicBezTo>
                  <a:cubicBezTo>
                    <a:pt x="368" y="342"/>
                    <a:pt x="363" y="350"/>
                    <a:pt x="355" y="354"/>
                  </a:cubicBezTo>
                  <a:cubicBezTo>
                    <a:pt x="350" y="357"/>
                    <a:pt x="344" y="359"/>
                    <a:pt x="338" y="359"/>
                  </a:cubicBezTo>
                  <a:cubicBezTo>
                    <a:pt x="336" y="359"/>
                    <a:pt x="334" y="358"/>
                    <a:pt x="332" y="358"/>
                  </a:cubicBezTo>
                  <a:cubicBezTo>
                    <a:pt x="330" y="365"/>
                    <a:pt x="325" y="372"/>
                    <a:pt x="318" y="376"/>
                  </a:cubicBezTo>
                  <a:cubicBezTo>
                    <a:pt x="313" y="380"/>
                    <a:pt x="307" y="381"/>
                    <a:pt x="301" y="381"/>
                  </a:cubicBezTo>
                  <a:cubicBezTo>
                    <a:pt x="292" y="381"/>
                    <a:pt x="283" y="377"/>
                    <a:pt x="277" y="370"/>
                  </a:cubicBezTo>
                  <a:cubicBezTo>
                    <a:pt x="274" y="374"/>
                    <a:pt x="271" y="377"/>
                    <a:pt x="267" y="379"/>
                  </a:cubicBezTo>
                  <a:cubicBezTo>
                    <a:pt x="261" y="382"/>
                    <a:pt x="256" y="384"/>
                    <a:pt x="250" y="384"/>
                  </a:cubicBezTo>
                  <a:cubicBezTo>
                    <a:pt x="241" y="384"/>
                    <a:pt x="232" y="380"/>
                    <a:pt x="226" y="374"/>
                  </a:cubicBezTo>
                  <a:cubicBezTo>
                    <a:pt x="224" y="376"/>
                    <a:pt x="221" y="379"/>
                    <a:pt x="217" y="381"/>
                  </a:cubicBezTo>
                  <a:cubicBezTo>
                    <a:pt x="212" y="384"/>
                    <a:pt x="207" y="385"/>
                    <a:pt x="202" y="385"/>
                  </a:cubicBezTo>
                  <a:cubicBezTo>
                    <a:pt x="190" y="385"/>
                    <a:pt x="178" y="379"/>
                    <a:pt x="172" y="36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128" y="320"/>
                    <a:pt x="128" y="320"/>
                    <a:pt x="128" y="320"/>
                  </a:cubicBezTo>
                  <a:cubicBezTo>
                    <a:pt x="128" y="330"/>
                    <a:pt x="128" y="330"/>
                    <a:pt x="128" y="330"/>
                  </a:cubicBezTo>
                  <a:cubicBezTo>
                    <a:pt x="128" y="336"/>
                    <a:pt x="123" y="341"/>
                    <a:pt x="117" y="341"/>
                  </a:cubicBezTo>
                  <a:cubicBezTo>
                    <a:pt x="106" y="341"/>
                    <a:pt x="106" y="341"/>
                    <a:pt x="106" y="341"/>
                  </a:cubicBezTo>
                  <a:cubicBezTo>
                    <a:pt x="100" y="341"/>
                    <a:pt x="96" y="336"/>
                    <a:pt x="96" y="330"/>
                  </a:cubicBezTo>
                  <a:cubicBezTo>
                    <a:pt x="96" y="324"/>
                    <a:pt x="100" y="320"/>
                    <a:pt x="106" y="320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0" y="170"/>
                    <a:pt x="96" y="166"/>
                    <a:pt x="96" y="160"/>
                  </a:cubicBezTo>
                  <a:cubicBezTo>
                    <a:pt x="96" y="154"/>
                    <a:pt x="100" y="149"/>
                    <a:pt x="106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23" y="149"/>
                    <a:pt x="128" y="154"/>
                    <a:pt x="128" y="160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61" y="161"/>
                    <a:pt x="261" y="161"/>
                    <a:pt x="261" y="161"/>
                  </a:cubicBezTo>
                  <a:cubicBezTo>
                    <a:pt x="264" y="160"/>
                    <a:pt x="267" y="159"/>
                    <a:pt x="269" y="160"/>
                  </a:cubicBezTo>
                  <a:cubicBezTo>
                    <a:pt x="343" y="181"/>
                    <a:pt x="343" y="181"/>
                    <a:pt x="343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60"/>
                    <a:pt x="384" y="160"/>
                    <a:pt x="384" y="160"/>
                  </a:cubicBezTo>
                  <a:cubicBezTo>
                    <a:pt x="384" y="154"/>
                    <a:pt x="388" y="149"/>
                    <a:pt x="394" y="149"/>
                  </a:cubicBezTo>
                  <a:cubicBezTo>
                    <a:pt x="405" y="149"/>
                    <a:pt x="405" y="149"/>
                    <a:pt x="405" y="149"/>
                  </a:cubicBezTo>
                  <a:cubicBezTo>
                    <a:pt x="411" y="149"/>
                    <a:pt x="416" y="154"/>
                    <a:pt x="416" y="160"/>
                  </a:cubicBezTo>
                  <a:cubicBezTo>
                    <a:pt x="416" y="166"/>
                    <a:pt x="411" y="170"/>
                    <a:pt x="405" y="170"/>
                  </a:cubicBezTo>
                  <a:cubicBezTo>
                    <a:pt x="405" y="320"/>
                    <a:pt x="405" y="320"/>
                    <a:pt x="405" y="320"/>
                  </a:cubicBezTo>
                  <a:cubicBezTo>
                    <a:pt x="411" y="320"/>
                    <a:pt x="416" y="324"/>
                    <a:pt x="416" y="330"/>
                  </a:cubicBezTo>
                  <a:close/>
                  <a:moveTo>
                    <a:pt x="349" y="319"/>
                  </a:moveTo>
                  <a:cubicBezTo>
                    <a:pt x="350" y="322"/>
                    <a:pt x="351" y="325"/>
                    <a:pt x="350" y="328"/>
                  </a:cubicBezTo>
                  <a:cubicBezTo>
                    <a:pt x="349" y="332"/>
                    <a:pt x="347" y="334"/>
                    <a:pt x="344" y="336"/>
                  </a:cubicBezTo>
                  <a:cubicBezTo>
                    <a:pt x="342" y="337"/>
                    <a:pt x="338" y="338"/>
                    <a:pt x="335" y="337"/>
                  </a:cubicBezTo>
                  <a:cubicBezTo>
                    <a:pt x="332" y="336"/>
                    <a:pt x="330" y="334"/>
                    <a:pt x="328" y="332"/>
                  </a:cubicBezTo>
                  <a:cubicBezTo>
                    <a:pt x="328" y="332"/>
                    <a:pt x="328" y="332"/>
                    <a:pt x="328" y="332"/>
                  </a:cubicBezTo>
                  <a:cubicBezTo>
                    <a:pt x="328" y="332"/>
                    <a:pt x="328" y="332"/>
                    <a:pt x="328" y="331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291" y="268"/>
                    <a:pt x="284" y="267"/>
                    <a:pt x="279" y="270"/>
                  </a:cubicBezTo>
                  <a:cubicBezTo>
                    <a:pt x="274" y="273"/>
                    <a:pt x="272" y="279"/>
                    <a:pt x="275" y="284"/>
                  </a:cubicBezTo>
                  <a:cubicBezTo>
                    <a:pt x="310" y="343"/>
                    <a:pt x="310" y="343"/>
                    <a:pt x="310" y="343"/>
                  </a:cubicBezTo>
                  <a:cubicBezTo>
                    <a:pt x="310" y="343"/>
                    <a:pt x="310" y="343"/>
                    <a:pt x="310" y="343"/>
                  </a:cubicBezTo>
                  <a:cubicBezTo>
                    <a:pt x="313" y="348"/>
                    <a:pt x="313" y="355"/>
                    <a:pt x="307" y="358"/>
                  </a:cubicBezTo>
                  <a:cubicBezTo>
                    <a:pt x="301" y="361"/>
                    <a:pt x="294" y="359"/>
                    <a:pt x="290" y="353"/>
                  </a:cubicBezTo>
                  <a:cubicBezTo>
                    <a:pt x="258" y="300"/>
                    <a:pt x="258" y="300"/>
                    <a:pt x="258" y="300"/>
                  </a:cubicBezTo>
                  <a:cubicBezTo>
                    <a:pt x="255" y="295"/>
                    <a:pt x="249" y="293"/>
                    <a:pt x="243" y="296"/>
                  </a:cubicBezTo>
                  <a:cubicBezTo>
                    <a:pt x="238" y="299"/>
                    <a:pt x="237" y="306"/>
                    <a:pt x="240" y="311"/>
                  </a:cubicBezTo>
                  <a:cubicBezTo>
                    <a:pt x="260" y="345"/>
                    <a:pt x="260" y="345"/>
                    <a:pt x="260" y="345"/>
                  </a:cubicBezTo>
                  <a:cubicBezTo>
                    <a:pt x="262" y="347"/>
                    <a:pt x="262" y="350"/>
                    <a:pt x="261" y="353"/>
                  </a:cubicBezTo>
                  <a:cubicBezTo>
                    <a:pt x="261" y="356"/>
                    <a:pt x="259" y="359"/>
                    <a:pt x="256" y="361"/>
                  </a:cubicBezTo>
                  <a:cubicBezTo>
                    <a:pt x="250" y="364"/>
                    <a:pt x="243" y="362"/>
                    <a:pt x="239" y="357"/>
                  </a:cubicBezTo>
                  <a:cubicBezTo>
                    <a:pt x="239" y="357"/>
                    <a:pt x="239" y="357"/>
                    <a:pt x="239" y="35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17" y="320"/>
                    <a:pt x="210" y="319"/>
                    <a:pt x="206" y="322"/>
                  </a:cubicBezTo>
                  <a:cubicBezTo>
                    <a:pt x="201" y="325"/>
                    <a:pt x="199" y="332"/>
                    <a:pt x="202" y="337"/>
                  </a:cubicBezTo>
                  <a:cubicBezTo>
                    <a:pt x="210" y="348"/>
                    <a:pt x="210" y="348"/>
                    <a:pt x="210" y="348"/>
                  </a:cubicBezTo>
                  <a:cubicBezTo>
                    <a:pt x="211" y="350"/>
                    <a:pt x="214" y="358"/>
                    <a:pt x="207" y="363"/>
                  </a:cubicBezTo>
                  <a:cubicBezTo>
                    <a:pt x="201" y="366"/>
                    <a:pt x="193" y="362"/>
                    <a:pt x="190" y="357"/>
                  </a:cubicBezTo>
                  <a:cubicBezTo>
                    <a:pt x="158" y="304"/>
                    <a:pt x="158" y="304"/>
                    <a:pt x="158" y="304"/>
                  </a:cubicBezTo>
                  <a:cubicBezTo>
                    <a:pt x="156" y="300"/>
                    <a:pt x="153" y="298"/>
                    <a:pt x="149" y="298"/>
                  </a:cubicBezTo>
                  <a:cubicBezTo>
                    <a:pt x="128" y="298"/>
                    <a:pt x="128" y="298"/>
                    <a:pt x="128" y="298"/>
                  </a:cubicBezTo>
                  <a:cubicBezTo>
                    <a:pt x="128" y="202"/>
                    <a:pt x="128" y="202"/>
                    <a:pt x="128" y="202"/>
                  </a:cubicBezTo>
                  <a:cubicBezTo>
                    <a:pt x="184" y="202"/>
                    <a:pt x="184" y="202"/>
                    <a:pt x="184" y="202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66" y="213"/>
                    <a:pt x="160" y="223"/>
                    <a:pt x="160" y="234"/>
                  </a:cubicBezTo>
                  <a:cubicBezTo>
                    <a:pt x="160" y="244"/>
                    <a:pt x="164" y="254"/>
                    <a:pt x="170" y="260"/>
                  </a:cubicBezTo>
                  <a:cubicBezTo>
                    <a:pt x="177" y="265"/>
                    <a:pt x="185" y="267"/>
                    <a:pt x="193" y="266"/>
                  </a:cubicBezTo>
                  <a:cubicBezTo>
                    <a:pt x="307" y="247"/>
                    <a:pt x="307" y="247"/>
                    <a:pt x="307" y="247"/>
                  </a:cubicBezTo>
                  <a:lnTo>
                    <a:pt x="349" y="319"/>
                  </a:lnTo>
                  <a:close/>
                  <a:moveTo>
                    <a:pt x="341" y="202"/>
                  </a:moveTo>
                  <a:cubicBezTo>
                    <a:pt x="384" y="202"/>
                    <a:pt x="384" y="202"/>
                    <a:pt x="384" y="202"/>
                  </a:cubicBezTo>
                  <a:cubicBezTo>
                    <a:pt x="384" y="298"/>
                    <a:pt x="384" y="298"/>
                    <a:pt x="384" y="298"/>
                  </a:cubicBezTo>
                  <a:cubicBezTo>
                    <a:pt x="362" y="298"/>
                    <a:pt x="362" y="298"/>
                    <a:pt x="362" y="298"/>
                  </a:cubicBezTo>
                  <a:cubicBezTo>
                    <a:pt x="362" y="298"/>
                    <a:pt x="362" y="299"/>
                    <a:pt x="361" y="299"/>
                  </a:cubicBezTo>
                  <a:cubicBezTo>
                    <a:pt x="322" y="230"/>
                    <a:pt x="322" y="230"/>
                    <a:pt x="322" y="230"/>
                  </a:cubicBezTo>
                  <a:cubicBezTo>
                    <a:pt x="320" y="226"/>
                    <a:pt x="316" y="224"/>
                    <a:pt x="311" y="22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87" y="246"/>
                    <a:pt x="185" y="245"/>
                    <a:pt x="184" y="244"/>
                  </a:cubicBezTo>
                  <a:cubicBezTo>
                    <a:pt x="182" y="242"/>
                    <a:pt x="181" y="238"/>
                    <a:pt x="181" y="234"/>
                  </a:cubicBezTo>
                  <a:cubicBezTo>
                    <a:pt x="181" y="229"/>
                    <a:pt x="184" y="227"/>
                    <a:pt x="186" y="226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338" y="202"/>
                    <a:pt x="338" y="202"/>
                    <a:pt x="338" y="202"/>
                  </a:cubicBezTo>
                  <a:cubicBezTo>
                    <a:pt x="339" y="202"/>
                    <a:pt x="340" y="202"/>
                    <a:pt x="341" y="20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2" name="Freeform 624">
              <a:extLst>
                <a:ext uri="{FF2B5EF4-FFF2-40B4-BE49-F238E27FC236}">
                  <a16:creationId xmlns:a16="http://schemas.microsoft.com/office/drawing/2014/main" id="{640429E8-25B1-4D5E-A15D-0D6EF0C9DD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04475" y="2341778"/>
              <a:ext cx="539496" cy="539496"/>
            </a:xfrm>
            <a:custGeom>
              <a:avLst/>
              <a:gdLst>
                <a:gd name="T0" fmla="*/ 379 w 512"/>
                <a:gd name="T1" fmla="*/ 223 h 512"/>
                <a:gd name="T2" fmla="*/ 353 w 512"/>
                <a:gd name="T3" fmla="*/ 181 h 512"/>
                <a:gd name="T4" fmla="*/ 314 w 512"/>
                <a:gd name="T5" fmla="*/ 149 h 512"/>
                <a:gd name="T6" fmla="*/ 284 w 512"/>
                <a:gd name="T7" fmla="*/ 151 h 512"/>
                <a:gd name="T8" fmla="*/ 228 w 512"/>
                <a:gd name="T9" fmla="*/ 151 h 512"/>
                <a:gd name="T10" fmla="*/ 176 w 512"/>
                <a:gd name="T11" fmla="*/ 160 h 512"/>
                <a:gd name="T12" fmla="*/ 144 w 512"/>
                <a:gd name="T13" fmla="*/ 206 h 512"/>
                <a:gd name="T14" fmla="*/ 181 w 512"/>
                <a:gd name="T15" fmla="*/ 282 h 512"/>
                <a:gd name="T16" fmla="*/ 239 w 512"/>
                <a:gd name="T17" fmla="*/ 288 h 512"/>
                <a:gd name="T18" fmla="*/ 279 w 512"/>
                <a:gd name="T19" fmla="*/ 309 h 512"/>
                <a:gd name="T20" fmla="*/ 332 w 512"/>
                <a:gd name="T21" fmla="*/ 373 h 512"/>
                <a:gd name="T22" fmla="*/ 370 w 512"/>
                <a:gd name="T23" fmla="*/ 302 h 512"/>
                <a:gd name="T24" fmla="*/ 394 w 512"/>
                <a:gd name="T25" fmla="*/ 261 h 512"/>
                <a:gd name="T26" fmla="*/ 185 w 512"/>
                <a:gd name="T27" fmla="*/ 242 h 512"/>
                <a:gd name="T28" fmla="*/ 140 w 512"/>
                <a:gd name="T29" fmla="*/ 251 h 512"/>
                <a:gd name="T30" fmla="*/ 172 w 512"/>
                <a:gd name="T31" fmla="*/ 197 h 512"/>
                <a:gd name="T32" fmla="*/ 202 w 512"/>
                <a:gd name="T33" fmla="*/ 233 h 512"/>
                <a:gd name="T34" fmla="*/ 234 w 512"/>
                <a:gd name="T35" fmla="*/ 185 h 512"/>
                <a:gd name="T36" fmla="*/ 255 w 512"/>
                <a:gd name="T37" fmla="*/ 177 h 512"/>
                <a:gd name="T38" fmla="*/ 259 w 512"/>
                <a:gd name="T39" fmla="*/ 198 h 512"/>
                <a:gd name="T40" fmla="*/ 234 w 512"/>
                <a:gd name="T41" fmla="*/ 213 h 512"/>
                <a:gd name="T42" fmla="*/ 284 w 512"/>
                <a:gd name="T43" fmla="*/ 248 h 512"/>
                <a:gd name="T44" fmla="*/ 273 w 512"/>
                <a:gd name="T45" fmla="*/ 266 h 512"/>
                <a:gd name="T46" fmla="*/ 230 w 512"/>
                <a:gd name="T47" fmla="*/ 246 h 512"/>
                <a:gd name="T48" fmla="*/ 283 w 512"/>
                <a:gd name="T49" fmla="*/ 215 h 512"/>
                <a:gd name="T50" fmla="*/ 320 w 512"/>
                <a:gd name="T51" fmla="*/ 192 h 512"/>
                <a:gd name="T52" fmla="*/ 347 w 512"/>
                <a:gd name="T53" fmla="*/ 233 h 512"/>
                <a:gd name="T54" fmla="*/ 318 w 512"/>
                <a:gd name="T55" fmla="*/ 213 h 512"/>
                <a:gd name="T56" fmla="*/ 362 w 512"/>
                <a:gd name="T57" fmla="*/ 266 h 512"/>
                <a:gd name="T58" fmla="*/ 340 w 512"/>
                <a:gd name="T59" fmla="*/ 281 h 512"/>
                <a:gd name="T60" fmla="*/ 340 w 512"/>
                <a:gd name="T61" fmla="*/ 324 h 512"/>
                <a:gd name="T62" fmla="*/ 308 w 512"/>
                <a:gd name="T63" fmla="*/ 311 h 512"/>
                <a:gd name="T64" fmla="*/ 313 w 512"/>
                <a:gd name="T65" fmla="*/ 264 h 512"/>
                <a:gd name="T66" fmla="*/ 334 w 512"/>
                <a:gd name="T67" fmla="*/ 255 h 512"/>
                <a:gd name="T68" fmla="*/ 362 w 512"/>
                <a:gd name="T69" fmla="*/ 266 h 512"/>
                <a:gd name="T70" fmla="*/ 256 w 512"/>
                <a:gd name="T71" fmla="*/ 512 h 512"/>
                <a:gd name="T72" fmla="*/ 393 w 512"/>
                <a:gd name="T73" fmla="*/ 302 h 512"/>
                <a:gd name="T74" fmla="*/ 352 w 512"/>
                <a:gd name="T75" fmla="*/ 384 h 512"/>
                <a:gd name="T76" fmla="*/ 266 w 512"/>
                <a:gd name="T77" fmla="*/ 384 h 512"/>
                <a:gd name="T78" fmla="*/ 218 w 512"/>
                <a:gd name="T79" fmla="*/ 320 h 512"/>
                <a:gd name="T80" fmla="*/ 96 w 512"/>
                <a:gd name="T81" fmla="*/ 245 h 512"/>
                <a:gd name="T82" fmla="*/ 176 w 512"/>
                <a:gd name="T83" fmla="*/ 138 h 512"/>
                <a:gd name="T84" fmla="*/ 261 w 512"/>
                <a:gd name="T85" fmla="*/ 117 h 512"/>
                <a:gd name="T86" fmla="*/ 359 w 512"/>
                <a:gd name="T87" fmla="*/ 160 h 512"/>
                <a:gd name="T88" fmla="*/ 416 w 512"/>
                <a:gd name="T89" fmla="*/ 26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12">
                  <a:moveTo>
                    <a:pt x="382" y="238"/>
                  </a:moveTo>
                  <a:cubicBezTo>
                    <a:pt x="379" y="237"/>
                    <a:pt x="377" y="234"/>
                    <a:pt x="377" y="231"/>
                  </a:cubicBezTo>
                  <a:cubicBezTo>
                    <a:pt x="376" y="229"/>
                    <a:pt x="377" y="226"/>
                    <a:pt x="379" y="223"/>
                  </a:cubicBezTo>
                  <a:cubicBezTo>
                    <a:pt x="382" y="219"/>
                    <a:pt x="384" y="213"/>
                    <a:pt x="384" y="208"/>
                  </a:cubicBezTo>
                  <a:cubicBezTo>
                    <a:pt x="384" y="193"/>
                    <a:pt x="372" y="181"/>
                    <a:pt x="357" y="181"/>
                  </a:cubicBezTo>
                  <a:cubicBezTo>
                    <a:pt x="356" y="181"/>
                    <a:pt x="354" y="181"/>
                    <a:pt x="353" y="181"/>
                  </a:cubicBezTo>
                  <a:cubicBezTo>
                    <a:pt x="350" y="182"/>
                    <a:pt x="347" y="181"/>
                    <a:pt x="345" y="179"/>
                  </a:cubicBezTo>
                  <a:cubicBezTo>
                    <a:pt x="342" y="178"/>
                    <a:pt x="341" y="175"/>
                    <a:pt x="341" y="172"/>
                  </a:cubicBezTo>
                  <a:cubicBezTo>
                    <a:pt x="339" y="159"/>
                    <a:pt x="328" y="149"/>
                    <a:pt x="314" y="149"/>
                  </a:cubicBezTo>
                  <a:cubicBezTo>
                    <a:pt x="309" y="149"/>
                    <a:pt x="303" y="151"/>
                    <a:pt x="299" y="154"/>
                  </a:cubicBezTo>
                  <a:cubicBezTo>
                    <a:pt x="296" y="156"/>
                    <a:pt x="293" y="156"/>
                    <a:pt x="291" y="156"/>
                  </a:cubicBezTo>
                  <a:cubicBezTo>
                    <a:pt x="288" y="155"/>
                    <a:pt x="285" y="154"/>
                    <a:pt x="284" y="151"/>
                  </a:cubicBezTo>
                  <a:cubicBezTo>
                    <a:pt x="279" y="143"/>
                    <a:pt x="270" y="138"/>
                    <a:pt x="261" y="138"/>
                  </a:cubicBezTo>
                  <a:cubicBezTo>
                    <a:pt x="253" y="138"/>
                    <a:pt x="246" y="142"/>
                    <a:pt x="241" y="148"/>
                  </a:cubicBezTo>
                  <a:cubicBezTo>
                    <a:pt x="238" y="152"/>
                    <a:pt x="233" y="153"/>
                    <a:pt x="228" y="151"/>
                  </a:cubicBezTo>
                  <a:cubicBezTo>
                    <a:pt x="218" y="147"/>
                    <a:pt x="205" y="150"/>
                    <a:pt x="198" y="159"/>
                  </a:cubicBezTo>
                  <a:cubicBezTo>
                    <a:pt x="195" y="162"/>
                    <a:pt x="190" y="163"/>
                    <a:pt x="186" y="162"/>
                  </a:cubicBezTo>
                  <a:cubicBezTo>
                    <a:pt x="183" y="160"/>
                    <a:pt x="179" y="160"/>
                    <a:pt x="176" y="160"/>
                  </a:cubicBezTo>
                  <a:cubicBezTo>
                    <a:pt x="161" y="160"/>
                    <a:pt x="149" y="172"/>
                    <a:pt x="149" y="186"/>
                  </a:cubicBezTo>
                  <a:cubicBezTo>
                    <a:pt x="149" y="188"/>
                    <a:pt x="149" y="190"/>
                    <a:pt x="150" y="193"/>
                  </a:cubicBezTo>
                  <a:cubicBezTo>
                    <a:pt x="151" y="198"/>
                    <a:pt x="149" y="203"/>
                    <a:pt x="144" y="206"/>
                  </a:cubicBezTo>
                  <a:cubicBezTo>
                    <a:pt x="127" y="212"/>
                    <a:pt x="117" y="228"/>
                    <a:pt x="117" y="245"/>
                  </a:cubicBezTo>
                  <a:cubicBezTo>
                    <a:pt x="117" y="269"/>
                    <a:pt x="136" y="288"/>
                    <a:pt x="160" y="288"/>
                  </a:cubicBezTo>
                  <a:cubicBezTo>
                    <a:pt x="167" y="288"/>
                    <a:pt x="174" y="286"/>
                    <a:pt x="181" y="282"/>
                  </a:cubicBezTo>
                  <a:cubicBezTo>
                    <a:pt x="186" y="279"/>
                    <a:pt x="193" y="280"/>
                    <a:pt x="196" y="285"/>
                  </a:cubicBezTo>
                  <a:cubicBezTo>
                    <a:pt x="201" y="293"/>
                    <a:pt x="209" y="298"/>
                    <a:pt x="218" y="298"/>
                  </a:cubicBezTo>
                  <a:cubicBezTo>
                    <a:pt x="226" y="298"/>
                    <a:pt x="234" y="295"/>
                    <a:pt x="239" y="288"/>
                  </a:cubicBezTo>
                  <a:cubicBezTo>
                    <a:pt x="241" y="285"/>
                    <a:pt x="245" y="284"/>
                    <a:pt x="249" y="284"/>
                  </a:cubicBezTo>
                  <a:cubicBezTo>
                    <a:pt x="253" y="285"/>
                    <a:pt x="256" y="288"/>
                    <a:pt x="257" y="291"/>
                  </a:cubicBezTo>
                  <a:cubicBezTo>
                    <a:pt x="261" y="301"/>
                    <a:pt x="269" y="307"/>
                    <a:pt x="279" y="309"/>
                  </a:cubicBezTo>
                  <a:cubicBezTo>
                    <a:pt x="284" y="309"/>
                    <a:pt x="288" y="314"/>
                    <a:pt x="288" y="319"/>
                  </a:cubicBezTo>
                  <a:cubicBezTo>
                    <a:pt x="288" y="373"/>
                    <a:pt x="288" y="373"/>
                    <a:pt x="288" y="373"/>
                  </a:cubicBezTo>
                  <a:cubicBezTo>
                    <a:pt x="332" y="373"/>
                    <a:pt x="332" y="373"/>
                    <a:pt x="332" y="373"/>
                  </a:cubicBezTo>
                  <a:cubicBezTo>
                    <a:pt x="334" y="363"/>
                    <a:pt x="339" y="349"/>
                    <a:pt x="353" y="340"/>
                  </a:cubicBezTo>
                  <a:cubicBezTo>
                    <a:pt x="370" y="330"/>
                    <a:pt x="373" y="322"/>
                    <a:pt x="373" y="315"/>
                  </a:cubicBezTo>
                  <a:cubicBezTo>
                    <a:pt x="373" y="310"/>
                    <a:pt x="372" y="306"/>
                    <a:pt x="370" y="302"/>
                  </a:cubicBezTo>
                  <a:cubicBezTo>
                    <a:pt x="368" y="299"/>
                    <a:pt x="368" y="295"/>
                    <a:pt x="369" y="292"/>
                  </a:cubicBezTo>
                  <a:cubicBezTo>
                    <a:pt x="370" y="290"/>
                    <a:pt x="373" y="287"/>
                    <a:pt x="376" y="286"/>
                  </a:cubicBezTo>
                  <a:cubicBezTo>
                    <a:pt x="387" y="283"/>
                    <a:pt x="394" y="273"/>
                    <a:pt x="394" y="261"/>
                  </a:cubicBezTo>
                  <a:cubicBezTo>
                    <a:pt x="394" y="252"/>
                    <a:pt x="390" y="243"/>
                    <a:pt x="382" y="238"/>
                  </a:cubicBezTo>
                  <a:close/>
                  <a:moveTo>
                    <a:pt x="196" y="244"/>
                  </a:moveTo>
                  <a:cubicBezTo>
                    <a:pt x="193" y="246"/>
                    <a:pt x="188" y="245"/>
                    <a:pt x="185" y="242"/>
                  </a:cubicBezTo>
                  <a:cubicBezTo>
                    <a:pt x="182" y="240"/>
                    <a:pt x="168" y="245"/>
                    <a:pt x="155" y="254"/>
                  </a:cubicBezTo>
                  <a:cubicBezTo>
                    <a:pt x="153" y="255"/>
                    <a:pt x="151" y="256"/>
                    <a:pt x="149" y="256"/>
                  </a:cubicBezTo>
                  <a:cubicBezTo>
                    <a:pt x="146" y="256"/>
                    <a:pt x="142" y="254"/>
                    <a:pt x="140" y="251"/>
                  </a:cubicBezTo>
                  <a:cubicBezTo>
                    <a:pt x="137" y="247"/>
                    <a:pt x="138" y="240"/>
                    <a:pt x="143" y="236"/>
                  </a:cubicBezTo>
                  <a:cubicBezTo>
                    <a:pt x="147" y="233"/>
                    <a:pt x="163" y="222"/>
                    <a:pt x="179" y="221"/>
                  </a:cubicBezTo>
                  <a:cubicBezTo>
                    <a:pt x="177" y="212"/>
                    <a:pt x="175" y="203"/>
                    <a:pt x="172" y="197"/>
                  </a:cubicBezTo>
                  <a:cubicBezTo>
                    <a:pt x="169" y="192"/>
                    <a:pt x="171" y="185"/>
                    <a:pt x="176" y="182"/>
                  </a:cubicBezTo>
                  <a:cubicBezTo>
                    <a:pt x="181" y="179"/>
                    <a:pt x="188" y="181"/>
                    <a:pt x="190" y="187"/>
                  </a:cubicBezTo>
                  <a:cubicBezTo>
                    <a:pt x="199" y="203"/>
                    <a:pt x="202" y="230"/>
                    <a:pt x="202" y="233"/>
                  </a:cubicBezTo>
                  <a:cubicBezTo>
                    <a:pt x="203" y="238"/>
                    <a:pt x="200" y="242"/>
                    <a:pt x="196" y="244"/>
                  </a:cubicBezTo>
                  <a:close/>
                  <a:moveTo>
                    <a:pt x="223" y="197"/>
                  </a:moveTo>
                  <a:cubicBezTo>
                    <a:pt x="224" y="195"/>
                    <a:pt x="225" y="191"/>
                    <a:pt x="234" y="185"/>
                  </a:cubicBezTo>
                  <a:cubicBezTo>
                    <a:pt x="233" y="182"/>
                    <a:pt x="234" y="178"/>
                    <a:pt x="236" y="176"/>
                  </a:cubicBezTo>
                  <a:cubicBezTo>
                    <a:pt x="239" y="171"/>
                    <a:pt x="245" y="169"/>
                    <a:pt x="250" y="172"/>
                  </a:cubicBezTo>
                  <a:cubicBezTo>
                    <a:pt x="253" y="173"/>
                    <a:pt x="254" y="175"/>
                    <a:pt x="255" y="177"/>
                  </a:cubicBezTo>
                  <a:cubicBezTo>
                    <a:pt x="255" y="177"/>
                    <a:pt x="256" y="177"/>
                    <a:pt x="257" y="177"/>
                  </a:cubicBezTo>
                  <a:cubicBezTo>
                    <a:pt x="262" y="178"/>
                    <a:pt x="266" y="182"/>
                    <a:pt x="266" y="187"/>
                  </a:cubicBezTo>
                  <a:cubicBezTo>
                    <a:pt x="267" y="192"/>
                    <a:pt x="264" y="197"/>
                    <a:pt x="259" y="198"/>
                  </a:cubicBezTo>
                  <a:cubicBezTo>
                    <a:pt x="254" y="200"/>
                    <a:pt x="248" y="202"/>
                    <a:pt x="245" y="204"/>
                  </a:cubicBezTo>
                  <a:cubicBezTo>
                    <a:pt x="245" y="206"/>
                    <a:pt x="244" y="208"/>
                    <a:pt x="242" y="210"/>
                  </a:cubicBezTo>
                  <a:cubicBezTo>
                    <a:pt x="240" y="212"/>
                    <a:pt x="237" y="213"/>
                    <a:pt x="234" y="213"/>
                  </a:cubicBezTo>
                  <a:cubicBezTo>
                    <a:pt x="232" y="213"/>
                    <a:pt x="229" y="212"/>
                    <a:pt x="227" y="210"/>
                  </a:cubicBezTo>
                  <a:cubicBezTo>
                    <a:pt x="223" y="207"/>
                    <a:pt x="222" y="202"/>
                    <a:pt x="223" y="197"/>
                  </a:cubicBezTo>
                  <a:close/>
                  <a:moveTo>
                    <a:pt x="284" y="248"/>
                  </a:moveTo>
                  <a:cubicBezTo>
                    <a:pt x="288" y="251"/>
                    <a:pt x="289" y="257"/>
                    <a:pt x="286" y="261"/>
                  </a:cubicBezTo>
                  <a:cubicBezTo>
                    <a:pt x="284" y="265"/>
                    <a:pt x="281" y="266"/>
                    <a:pt x="277" y="266"/>
                  </a:cubicBezTo>
                  <a:cubicBezTo>
                    <a:pt x="276" y="266"/>
                    <a:pt x="274" y="266"/>
                    <a:pt x="273" y="266"/>
                  </a:cubicBezTo>
                  <a:cubicBezTo>
                    <a:pt x="255" y="258"/>
                    <a:pt x="239" y="265"/>
                    <a:pt x="239" y="265"/>
                  </a:cubicBezTo>
                  <a:cubicBezTo>
                    <a:pt x="233" y="268"/>
                    <a:pt x="227" y="265"/>
                    <a:pt x="225" y="260"/>
                  </a:cubicBezTo>
                  <a:cubicBezTo>
                    <a:pt x="222" y="255"/>
                    <a:pt x="224" y="249"/>
                    <a:pt x="230" y="246"/>
                  </a:cubicBezTo>
                  <a:cubicBezTo>
                    <a:pt x="230" y="246"/>
                    <a:pt x="243" y="240"/>
                    <a:pt x="260" y="241"/>
                  </a:cubicBezTo>
                  <a:cubicBezTo>
                    <a:pt x="260" y="234"/>
                    <a:pt x="262" y="226"/>
                    <a:pt x="268" y="217"/>
                  </a:cubicBezTo>
                  <a:cubicBezTo>
                    <a:pt x="272" y="213"/>
                    <a:pt x="279" y="212"/>
                    <a:pt x="283" y="215"/>
                  </a:cubicBezTo>
                  <a:cubicBezTo>
                    <a:pt x="288" y="219"/>
                    <a:pt x="289" y="225"/>
                    <a:pt x="286" y="230"/>
                  </a:cubicBezTo>
                  <a:cubicBezTo>
                    <a:pt x="277" y="241"/>
                    <a:pt x="283" y="247"/>
                    <a:pt x="284" y="248"/>
                  </a:cubicBezTo>
                  <a:close/>
                  <a:moveTo>
                    <a:pt x="320" y="192"/>
                  </a:moveTo>
                  <a:cubicBezTo>
                    <a:pt x="320" y="192"/>
                    <a:pt x="320" y="192"/>
                    <a:pt x="320" y="192"/>
                  </a:cubicBezTo>
                  <a:cubicBezTo>
                    <a:pt x="325" y="192"/>
                    <a:pt x="336" y="195"/>
                    <a:pt x="350" y="218"/>
                  </a:cubicBezTo>
                  <a:cubicBezTo>
                    <a:pt x="353" y="223"/>
                    <a:pt x="352" y="230"/>
                    <a:pt x="347" y="233"/>
                  </a:cubicBezTo>
                  <a:cubicBezTo>
                    <a:pt x="345" y="234"/>
                    <a:pt x="343" y="234"/>
                    <a:pt x="341" y="234"/>
                  </a:cubicBezTo>
                  <a:cubicBezTo>
                    <a:pt x="337" y="234"/>
                    <a:pt x="334" y="233"/>
                    <a:pt x="332" y="229"/>
                  </a:cubicBezTo>
                  <a:cubicBezTo>
                    <a:pt x="324" y="217"/>
                    <a:pt x="319" y="213"/>
                    <a:pt x="318" y="213"/>
                  </a:cubicBezTo>
                  <a:cubicBezTo>
                    <a:pt x="313" y="212"/>
                    <a:pt x="309" y="208"/>
                    <a:pt x="309" y="202"/>
                  </a:cubicBezTo>
                  <a:cubicBezTo>
                    <a:pt x="309" y="196"/>
                    <a:pt x="314" y="192"/>
                    <a:pt x="320" y="192"/>
                  </a:cubicBezTo>
                  <a:close/>
                  <a:moveTo>
                    <a:pt x="362" y="266"/>
                  </a:moveTo>
                  <a:cubicBezTo>
                    <a:pt x="346" y="266"/>
                    <a:pt x="341" y="279"/>
                    <a:pt x="340" y="280"/>
                  </a:cubicBezTo>
                  <a:cubicBezTo>
                    <a:pt x="340" y="280"/>
                    <a:pt x="340" y="281"/>
                    <a:pt x="340" y="281"/>
                  </a:cubicBezTo>
                  <a:cubicBezTo>
                    <a:pt x="340" y="281"/>
                    <a:pt x="340" y="281"/>
                    <a:pt x="340" y="281"/>
                  </a:cubicBezTo>
                  <a:cubicBezTo>
                    <a:pt x="340" y="282"/>
                    <a:pt x="335" y="294"/>
                    <a:pt x="329" y="304"/>
                  </a:cubicBezTo>
                  <a:cubicBezTo>
                    <a:pt x="329" y="306"/>
                    <a:pt x="332" y="309"/>
                    <a:pt x="335" y="310"/>
                  </a:cubicBezTo>
                  <a:cubicBezTo>
                    <a:pt x="340" y="313"/>
                    <a:pt x="342" y="319"/>
                    <a:pt x="340" y="324"/>
                  </a:cubicBezTo>
                  <a:cubicBezTo>
                    <a:pt x="338" y="328"/>
                    <a:pt x="334" y="330"/>
                    <a:pt x="330" y="330"/>
                  </a:cubicBezTo>
                  <a:cubicBezTo>
                    <a:pt x="329" y="330"/>
                    <a:pt x="327" y="330"/>
                    <a:pt x="326" y="329"/>
                  </a:cubicBezTo>
                  <a:cubicBezTo>
                    <a:pt x="323" y="328"/>
                    <a:pt x="311" y="322"/>
                    <a:pt x="308" y="311"/>
                  </a:cubicBezTo>
                  <a:cubicBezTo>
                    <a:pt x="306" y="305"/>
                    <a:pt x="307" y="298"/>
                    <a:pt x="311" y="293"/>
                  </a:cubicBezTo>
                  <a:cubicBezTo>
                    <a:pt x="315" y="286"/>
                    <a:pt x="319" y="277"/>
                    <a:pt x="320" y="274"/>
                  </a:cubicBezTo>
                  <a:cubicBezTo>
                    <a:pt x="320" y="272"/>
                    <a:pt x="317" y="267"/>
                    <a:pt x="313" y="264"/>
                  </a:cubicBezTo>
                  <a:cubicBezTo>
                    <a:pt x="308" y="261"/>
                    <a:pt x="308" y="254"/>
                    <a:pt x="311" y="249"/>
                  </a:cubicBezTo>
                  <a:cubicBezTo>
                    <a:pt x="315" y="244"/>
                    <a:pt x="321" y="244"/>
                    <a:pt x="326" y="247"/>
                  </a:cubicBezTo>
                  <a:cubicBezTo>
                    <a:pt x="327" y="248"/>
                    <a:pt x="330" y="250"/>
                    <a:pt x="334" y="255"/>
                  </a:cubicBezTo>
                  <a:cubicBezTo>
                    <a:pt x="341" y="249"/>
                    <a:pt x="350" y="245"/>
                    <a:pt x="363" y="245"/>
                  </a:cubicBezTo>
                  <a:cubicBezTo>
                    <a:pt x="369" y="245"/>
                    <a:pt x="373" y="250"/>
                    <a:pt x="373" y="256"/>
                  </a:cubicBezTo>
                  <a:cubicBezTo>
                    <a:pt x="373" y="262"/>
                    <a:pt x="368" y="266"/>
                    <a:pt x="362" y="266"/>
                  </a:cubicBezTo>
                  <a:close/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393" y="302"/>
                  </a:moveTo>
                  <a:cubicBezTo>
                    <a:pt x="394" y="306"/>
                    <a:pt x="394" y="310"/>
                    <a:pt x="394" y="314"/>
                  </a:cubicBezTo>
                  <a:cubicBezTo>
                    <a:pt x="395" y="336"/>
                    <a:pt x="379" y="349"/>
                    <a:pt x="365" y="358"/>
                  </a:cubicBezTo>
                  <a:cubicBezTo>
                    <a:pt x="352" y="366"/>
                    <a:pt x="352" y="384"/>
                    <a:pt x="352" y="384"/>
                  </a:cubicBezTo>
                  <a:cubicBezTo>
                    <a:pt x="352" y="390"/>
                    <a:pt x="347" y="394"/>
                    <a:pt x="341" y="394"/>
                  </a:cubicBezTo>
                  <a:cubicBezTo>
                    <a:pt x="277" y="394"/>
                    <a:pt x="277" y="394"/>
                    <a:pt x="277" y="394"/>
                  </a:cubicBezTo>
                  <a:cubicBezTo>
                    <a:pt x="271" y="394"/>
                    <a:pt x="266" y="390"/>
                    <a:pt x="266" y="384"/>
                  </a:cubicBezTo>
                  <a:cubicBezTo>
                    <a:pt x="266" y="328"/>
                    <a:pt x="266" y="328"/>
                    <a:pt x="266" y="328"/>
                  </a:cubicBezTo>
                  <a:cubicBezTo>
                    <a:pt x="258" y="324"/>
                    <a:pt x="250" y="319"/>
                    <a:pt x="245" y="312"/>
                  </a:cubicBezTo>
                  <a:cubicBezTo>
                    <a:pt x="237" y="317"/>
                    <a:pt x="228" y="320"/>
                    <a:pt x="218" y="320"/>
                  </a:cubicBezTo>
                  <a:cubicBezTo>
                    <a:pt x="205" y="320"/>
                    <a:pt x="192" y="314"/>
                    <a:pt x="183" y="304"/>
                  </a:cubicBezTo>
                  <a:cubicBezTo>
                    <a:pt x="176" y="307"/>
                    <a:pt x="168" y="309"/>
                    <a:pt x="160" y="309"/>
                  </a:cubicBezTo>
                  <a:cubicBezTo>
                    <a:pt x="124" y="309"/>
                    <a:pt x="96" y="280"/>
                    <a:pt x="96" y="245"/>
                  </a:cubicBezTo>
                  <a:cubicBezTo>
                    <a:pt x="96" y="222"/>
                    <a:pt x="108" y="201"/>
                    <a:pt x="128" y="190"/>
                  </a:cubicBezTo>
                  <a:cubicBezTo>
                    <a:pt x="128" y="188"/>
                    <a:pt x="128" y="187"/>
                    <a:pt x="128" y="186"/>
                  </a:cubicBezTo>
                  <a:cubicBezTo>
                    <a:pt x="128" y="160"/>
                    <a:pt x="149" y="138"/>
                    <a:pt x="176" y="138"/>
                  </a:cubicBezTo>
                  <a:cubicBezTo>
                    <a:pt x="179" y="138"/>
                    <a:pt x="183" y="139"/>
                    <a:pt x="187" y="140"/>
                  </a:cubicBezTo>
                  <a:cubicBezTo>
                    <a:pt x="198" y="129"/>
                    <a:pt x="215" y="125"/>
                    <a:pt x="229" y="129"/>
                  </a:cubicBezTo>
                  <a:cubicBezTo>
                    <a:pt x="238" y="121"/>
                    <a:pt x="249" y="117"/>
                    <a:pt x="261" y="117"/>
                  </a:cubicBezTo>
                  <a:cubicBezTo>
                    <a:pt x="274" y="117"/>
                    <a:pt x="286" y="122"/>
                    <a:pt x="295" y="132"/>
                  </a:cubicBezTo>
                  <a:cubicBezTo>
                    <a:pt x="301" y="129"/>
                    <a:pt x="308" y="128"/>
                    <a:pt x="314" y="128"/>
                  </a:cubicBezTo>
                  <a:cubicBezTo>
                    <a:pt x="335" y="128"/>
                    <a:pt x="353" y="141"/>
                    <a:pt x="359" y="160"/>
                  </a:cubicBezTo>
                  <a:cubicBezTo>
                    <a:pt x="385" y="161"/>
                    <a:pt x="405" y="182"/>
                    <a:pt x="405" y="208"/>
                  </a:cubicBezTo>
                  <a:cubicBezTo>
                    <a:pt x="405" y="214"/>
                    <a:pt x="404" y="221"/>
                    <a:pt x="401" y="227"/>
                  </a:cubicBezTo>
                  <a:cubicBezTo>
                    <a:pt x="410" y="236"/>
                    <a:pt x="416" y="248"/>
                    <a:pt x="416" y="261"/>
                  </a:cubicBezTo>
                  <a:cubicBezTo>
                    <a:pt x="416" y="278"/>
                    <a:pt x="407" y="293"/>
                    <a:pt x="393" y="30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 sz="1440"/>
            </a:p>
          </p:txBody>
        </p:sp>
        <p:sp>
          <p:nvSpPr>
            <p:cNvPr id="34" name="Freeform 97">
              <a:extLst>
                <a:ext uri="{FF2B5EF4-FFF2-40B4-BE49-F238E27FC236}">
                  <a16:creationId xmlns:a16="http://schemas.microsoft.com/office/drawing/2014/main" id="{631298DB-040A-4949-9245-CAF17074A34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04475" y="1430426"/>
              <a:ext cx="530352" cy="530352"/>
            </a:xfrm>
            <a:custGeom>
              <a:avLst/>
              <a:gdLst>
                <a:gd name="T0" fmla="*/ 298 w 512"/>
                <a:gd name="T1" fmla="*/ 298 h 512"/>
                <a:gd name="T2" fmla="*/ 373 w 512"/>
                <a:gd name="T3" fmla="*/ 298 h 512"/>
                <a:gd name="T4" fmla="*/ 373 w 512"/>
                <a:gd name="T5" fmla="*/ 373 h 512"/>
                <a:gd name="T6" fmla="*/ 298 w 512"/>
                <a:gd name="T7" fmla="*/ 373 h 512"/>
                <a:gd name="T8" fmla="*/ 298 w 512"/>
                <a:gd name="T9" fmla="*/ 298 h 512"/>
                <a:gd name="T10" fmla="*/ 138 w 512"/>
                <a:gd name="T11" fmla="*/ 213 h 512"/>
                <a:gd name="T12" fmla="*/ 213 w 512"/>
                <a:gd name="T13" fmla="*/ 213 h 512"/>
                <a:gd name="T14" fmla="*/ 213 w 512"/>
                <a:gd name="T15" fmla="*/ 138 h 512"/>
                <a:gd name="T16" fmla="*/ 138 w 512"/>
                <a:gd name="T17" fmla="*/ 138 h 512"/>
                <a:gd name="T18" fmla="*/ 138 w 512"/>
                <a:gd name="T19" fmla="*/ 213 h 512"/>
                <a:gd name="T20" fmla="*/ 138 w 512"/>
                <a:gd name="T21" fmla="*/ 373 h 512"/>
                <a:gd name="T22" fmla="*/ 213 w 512"/>
                <a:gd name="T23" fmla="*/ 373 h 512"/>
                <a:gd name="T24" fmla="*/ 213 w 512"/>
                <a:gd name="T25" fmla="*/ 298 h 512"/>
                <a:gd name="T26" fmla="*/ 138 w 512"/>
                <a:gd name="T27" fmla="*/ 298 h 512"/>
                <a:gd name="T28" fmla="*/ 138 w 512"/>
                <a:gd name="T29" fmla="*/ 373 h 512"/>
                <a:gd name="T30" fmla="*/ 512 w 512"/>
                <a:gd name="T31" fmla="*/ 256 h 512"/>
                <a:gd name="T32" fmla="*/ 256 w 512"/>
                <a:gd name="T33" fmla="*/ 512 h 512"/>
                <a:gd name="T34" fmla="*/ 0 w 512"/>
                <a:gd name="T35" fmla="*/ 256 h 512"/>
                <a:gd name="T36" fmla="*/ 256 w 512"/>
                <a:gd name="T37" fmla="*/ 0 h 512"/>
                <a:gd name="T38" fmla="*/ 512 w 512"/>
                <a:gd name="T39" fmla="*/ 256 h 512"/>
                <a:gd name="T40" fmla="*/ 234 w 512"/>
                <a:gd name="T41" fmla="*/ 288 h 512"/>
                <a:gd name="T42" fmla="*/ 224 w 512"/>
                <a:gd name="T43" fmla="*/ 277 h 512"/>
                <a:gd name="T44" fmla="*/ 128 w 512"/>
                <a:gd name="T45" fmla="*/ 277 h 512"/>
                <a:gd name="T46" fmla="*/ 117 w 512"/>
                <a:gd name="T47" fmla="*/ 288 h 512"/>
                <a:gd name="T48" fmla="*/ 117 w 512"/>
                <a:gd name="T49" fmla="*/ 384 h 512"/>
                <a:gd name="T50" fmla="*/ 128 w 512"/>
                <a:gd name="T51" fmla="*/ 394 h 512"/>
                <a:gd name="T52" fmla="*/ 224 w 512"/>
                <a:gd name="T53" fmla="*/ 394 h 512"/>
                <a:gd name="T54" fmla="*/ 234 w 512"/>
                <a:gd name="T55" fmla="*/ 384 h 512"/>
                <a:gd name="T56" fmla="*/ 234 w 512"/>
                <a:gd name="T57" fmla="*/ 288 h 512"/>
                <a:gd name="T58" fmla="*/ 234 w 512"/>
                <a:gd name="T59" fmla="*/ 128 h 512"/>
                <a:gd name="T60" fmla="*/ 224 w 512"/>
                <a:gd name="T61" fmla="*/ 117 h 512"/>
                <a:gd name="T62" fmla="*/ 128 w 512"/>
                <a:gd name="T63" fmla="*/ 117 h 512"/>
                <a:gd name="T64" fmla="*/ 117 w 512"/>
                <a:gd name="T65" fmla="*/ 128 h 512"/>
                <a:gd name="T66" fmla="*/ 117 w 512"/>
                <a:gd name="T67" fmla="*/ 224 h 512"/>
                <a:gd name="T68" fmla="*/ 128 w 512"/>
                <a:gd name="T69" fmla="*/ 234 h 512"/>
                <a:gd name="T70" fmla="*/ 224 w 512"/>
                <a:gd name="T71" fmla="*/ 234 h 512"/>
                <a:gd name="T72" fmla="*/ 234 w 512"/>
                <a:gd name="T73" fmla="*/ 224 h 512"/>
                <a:gd name="T74" fmla="*/ 234 w 512"/>
                <a:gd name="T75" fmla="*/ 128 h 512"/>
                <a:gd name="T76" fmla="*/ 394 w 512"/>
                <a:gd name="T77" fmla="*/ 288 h 512"/>
                <a:gd name="T78" fmla="*/ 384 w 512"/>
                <a:gd name="T79" fmla="*/ 277 h 512"/>
                <a:gd name="T80" fmla="*/ 288 w 512"/>
                <a:gd name="T81" fmla="*/ 277 h 512"/>
                <a:gd name="T82" fmla="*/ 277 w 512"/>
                <a:gd name="T83" fmla="*/ 288 h 512"/>
                <a:gd name="T84" fmla="*/ 277 w 512"/>
                <a:gd name="T85" fmla="*/ 384 h 512"/>
                <a:gd name="T86" fmla="*/ 288 w 512"/>
                <a:gd name="T87" fmla="*/ 394 h 512"/>
                <a:gd name="T88" fmla="*/ 384 w 512"/>
                <a:gd name="T89" fmla="*/ 394 h 512"/>
                <a:gd name="T90" fmla="*/ 394 w 512"/>
                <a:gd name="T91" fmla="*/ 384 h 512"/>
                <a:gd name="T92" fmla="*/ 394 w 512"/>
                <a:gd name="T93" fmla="*/ 288 h 512"/>
                <a:gd name="T94" fmla="*/ 394 w 512"/>
                <a:gd name="T95" fmla="*/ 128 h 512"/>
                <a:gd name="T96" fmla="*/ 384 w 512"/>
                <a:gd name="T97" fmla="*/ 117 h 512"/>
                <a:gd name="T98" fmla="*/ 288 w 512"/>
                <a:gd name="T99" fmla="*/ 117 h 512"/>
                <a:gd name="T100" fmla="*/ 277 w 512"/>
                <a:gd name="T101" fmla="*/ 128 h 512"/>
                <a:gd name="T102" fmla="*/ 277 w 512"/>
                <a:gd name="T103" fmla="*/ 224 h 512"/>
                <a:gd name="T104" fmla="*/ 288 w 512"/>
                <a:gd name="T105" fmla="*/ 234 h 512"/>
                <a:gd name="T106" fmla="*/ 384 w 512"/>
                <a:gd name="T107" fmla="*/ 234 h 512"/>
                <a:gd name="T108" fmla="*/ 394 w 512"/>
                <a:gd name="T109" fmla="*/ 224 h 512"/>
                <a:gd name="T110" fmla="*/ 394 w 512"/>
                <a:gd name="T111" fmla="*/ 128 h 512"/>
                <a:gd name="T112" fmla="*/ 298 w 512"/>
                <a:gd name="T113" fmla="*/ 213 h 512"/>
                <a:gd name="T114" fmla="*/ 373 w 512"/>
                <a:gd name="T115" fmla="*/ 213 h 512"/>
                <a:gd name="T116" fmla="*/ 373 w 512"/>
                <a:gd name="T117" fmla="*/ 138 h 512"/>
                <a:gd name="T118" fmla="*/ 298 w 512"/>
                <a:gd name="T119" fmla="*/ 138 h 512"/>
                <a:gd name="T120" fmla="*/ 298 w 512"/>
                <a:gd name="T121" fmla="*/ 213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2" h="512">
                  <a:moveTo>
                    <a:pt x="298" y="298"/>
                  </a:moveTo>
                  <a:cubicBezTo>
                    <a:pt x="373" y="298"/>
                    <a:pt x="373" y="298"/>
                    <a:pt x="373" y="298"/>
                  </a:cubicBezTo>
                  <a:cubicBezTo>
                    <a:pt x="373" y="373"/>
                    <a:pt x="373" y="373"/>
                    <a:pt x="373" y="373"/>
                  </a:cubicBezTo>
                  <a:cubicBezTo>
                    <a:pt x="298" y="373"/>
                    <a:pt x="298" y="373"/>
                    <a:pt x="298" y="373"/>
                  </a:cubicBezTo>
                  <a:lnTo>
                    <a:pt x="298" y="298"/>
                  </a:lnTo>
                  <a:close/>
                  <a:moveTo>
                    <a:pt x="138" y="213"/>
                  </a:moveTo>
                  <a:cubicBezTo>
                    <a:pt x="213" y="213"/>
                    <a:pt x="213" y="213"/>
                    <a:pt x="213" y="213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138" y="138"/>
                    <a:pt x="138" y="138"/>
                    <a:pt x="138" y="138"/>
                  </a:cubicBezTo>
                  <a:lnTo>
                    <a:pt x="138" y="213"/>
                  </a:lnTo>
                  <a:close/>
                  <a:moveTo>
                    <a:pt x="138" y="373"/>
                  </a:moveTo>
                  <a:cubicBezTo>
                    <a:pt x="213" y="373"/>
                    <a:pt x="213" y="373"/>
                    <a:pt x="213" y="373"/>
                  </a:cubicBezTo>
                  <a:cubicBezTo>
                    <a:pt x="213" y="298"/>
                    <a:pt x="213" y="298"/>
                    <a:pt x="213" y="298"/>
                  </a:cubicBezTo>
                  <a:cubicBezTo>
                    <a:pt x="138" y="298"/>
                    <a:pt x="138" y="298"/>
                    <a:pt x="138" y="298"/>
                  </a:cubicBezTo>
                  <a:lnTo>
                    <a:pt x="138" y="373"/>
                  </a:lnTo>
                  <a:close/>
                  <a:moveTo>
                    <a:pt x="512" y="256"/>
                  </a:moveTo>
                  <a:cubicBezTo>
                    <a:pt x="512" y="397"/>
                    <a:pt x="397" y="512"/>
                    <a:pt x="256" y="512"/>
                  </a:cubicBezTo>
                  <a:cubicBezTo>
                    <a:pt x="114" y="512"/>
                    <a:pt x="0" y="397"/>
                    <a:pt x="0" y="256"/>
                  </a:cubicBezTo>
                  <a:cubicBezTo>
                    <a:pt x="0" y="114"/>
                    <a:pt x="114" y="0"/>
                    <a:pt x="256" y="0"/>
                  </a:cubicBezTo>
                  <a:cubicBezTo>
                    <a:pt x="397" y="0"/>
                    <a:pt x="512" y="114"/>
                    <a:pt x="512" y="256"/>
                  </a:cubicBezTo>
                  <a:close/>
                  <a:moveTo>
                    <a:pt x="234" y="288"/>
                  </a:moveTo>
                  <a:cubicBezTo>
                    <a:pt x="234" y="282"/>
                    <a:pt x="230" y="277"/>
                    <a:pt x="224" y="277"/>
                  </a:cubicBezTo>
                  <a:cubicBezTo>
                    <a:pt x="128" y="277"/>
                    <a:pt x="128" y="277"/>
                    <a:pt x="128" y="277"/>
                  </a:cubicBezTo>
                  <a:cubicBezTo>
                    <a:pt x="122" y="277"/>
                    <a:pt x="117" y="282"/>
                    <a:pt x="117" y="288"/>
                  </a:cubicBezTo>
                  <a:cubicBezTo>
                    <a:pt x="117" y="384"/>
                    <a:pt x="117" y="384"/>
                    <a:pt x="117" y="384"/>
                  </a:cubicBezTo>
                  <a:cubicBezTo>
                    <a:pt x="117" y="390"/>
                    <a:pt x="122" y="394"/>
                    <a:pt x="128" y="394"/>
                  </a:cubicBezTo>
                  <a:cubicBezTo>
                    <a:pt x="224" y="394"/>
                    <a:pt x="224" y="394"/>
                    <a:pt x="224" y="394"/>
                  </a:cubicBezTo>
                  <a:cubicBezTo>
                    <a:pt x="230" y="394"/>
                    <a:pt x="234" y="390"/>
                    <a:pt x="234" y="384"/>
                  </a:cubicBezTo>
                  <a:lnTo>
                    <a:pt x="234" y="288"/>
                  </a:lnTo>
                  <a:close/>
                  <a:moveTo>
                    <a:pt x="234" y="128"/>
                  </a:moveTo>
                  <a:cubicBezTo>
                    <a:pt x="234" y="122"/>
                    <a:pt x="230" y="117"/>
                    <a:pt x="224" y="117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2" y="117"/>
                    <a:pt x="117" y="122"/>
                    <a:pt x="117" y="128"/>
                  </a:cubicBezTo>
                  <a:cubicBezTo>
                    <a:pt x="117" y="224"/>
                    <a:pt x="117" y="224"/>
                    <a:pt x="117" y="224"/>
                  </a:cubicBezTo>
                  <a:cubicBezTo>
                    <a:pt x="117" y="230"/>
                    <a:pt x="122" y="234"/>
                    <a:pt x="128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30" y="234"/>
                    <a:pt x="234" y="230"/>
                    <a:pt x="234" y="224"/>
                  </a:cubicBezTo>
                  <a:lnTo>
                    <a:pt x="234" y="128"/>
                  </a:lnTo>
                  <a:close/>
                  <a:moveTo>
                    <a:pt x="394" y="288"/>
                  </a:moveTo>
                  <a:cubicBezTo>
                    <a:pt x="394" y="282"/>
                    <a:pt x="390" y="277"/>
                    <a:pt x="384" y="277"/>
                  </a:cubicBezTo>
                  <a:cubicBezTo>
                    <a:pt x="288" y="277"/>
                    <a:pt x="288" y="277"/>
                    <a:pt x="288" y="277"/>
                  </a:cubicBezTo>
                  <a:cubicBezTo>
                    <a:pt x="282" y="277"/>
                    <a:pt x="277" y="282"/>
                    <a:pt x="277" y="288"/>
                  </a:cubicBezTo>
                  <a:cubicBezTo>
                    <a:pt x="277" y="384"/>
                    <a:pt x="277" y="384"/>
                    <a:pt x="277" y="384"/>
                  </a:cubicBezTo>
                  <a:cubicBezTo>
                    <a:pt x="277" y="390"/>
                    <a:pt x="282" y="394"/>
                    <a:pt x="288" y="394"/>
                  </a:cubicBezTo>
                  <a:cubicBezTo>
                    <a:pt x="384" y="394"/>
                    <a:pt x="384" y="394"/>
                    <a:pt x="384" y="394"/>
                  </a:cubicBezTo>
                  <a:cubicBezTo>
                    <a:pt x="390" y="394"/>
                    <a:pt x="394" y="390"/>
                    <a:pt x="394" y="384"/>
                  </a:cubicBezTo>
                  <a:lnTo>
                    <a:pt x="394" y="288"/>
                  </a:lnTo>
                  <a:close/>
                  <a:moveTo>
                    <a:pt x="394" y="128"/>
                  </a:moveTo>
                  <a:cubicBezTo>
                    <a:pt x="394" y="122"/>
                    <a:pt x="390" y="117"/>
                    <a:pt x="384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2" y="117"/>
                    <a:pt x="277" y="122"/>
                    <a:pt x="277" y="128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7" y="230"/>
                    <a:pt x="282" y="234"/>
                    <a:pt x="288" y="234"/>
                  </a:cubicBezTo>
                  <a:cubicBezTo>
                    <a:pt x="384" y="234"/>
                    <a:pt x="384" y="234"/>
                    <a:pt x="384" y="234"/>
                  </a:cubicBezTo>
                  <a:cubicBezTo>
                    <a:pt x="390" y="234"/>
                    <a:pt x="394" y="230"/>
                    <a:pt x="394" y="224"/>
                  </a:cubicBezTo>
                  <a:lnTo>
                    <a:pt x="394" y="128"/>
                  </a:lnTo>
                  <a:close/>
                  <a:moveTo>
                    <a:pt x="298" y="213"/>
                  </a:moveTo>
                  <a:cubicBezTo>
                    <a:pt x="373" y="213"/>
                    <a:pt x="373" y="213"/>
                    <a:pt x="373" y="213"/>
                  </a:cubicBezTo>
                  <a:cubicBezTo>
                    <a:pt x="373" y="138"/>
                    <a:pt x="373" y="138"/>
                    <a:pt x="373" y="138"/>
                  </a:cubicBezTo>
                  <a:cubicBezTo>
                    <a:pt x="298" y="138"/>
                    <a:pt x="298" y="138"/>
                    <a:pt x="298" y="138"/>
                  </a:cubicBezTo>
                  <a:lnTo>
                    <a:pt x="298" y="21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 sz="1440"/>
            </a:p>
          </p:txBody>
        </p:sp>
        <p:sp>
          <p:nvSpPr>
            <p:cNvPr id="36" name="Freeform 393">
              <a:extLst>
                <a:ext uri="{FF2B5EF4-FFF2-40B4-BE49-F238E27FC236}">
                  <a16:creationId xmlns:a16="http://schemas.microsoft.com/office/drawing/2014/main" id="{6FAD6061-8B96-4CC5-B074-99BF757485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04475" y="3262274"/>
              <a:ext cx="537914" cy="539496"/>
            </a:xfrm>
            <a:custGeom>
              <a:avLst/>
              <a:gdLst>
                <a:gd name="T0" fmla="*/ 0 w 512"/>
                <a:gd name="T1" fmla="*/ 256 h 512"/>
                <a:gd name="T2" fmla="*/ 512 w 512"/>
                <a:gd name="T3" fmla="*/ 256 h 512"/>
                <a:gd name="T4" fmla="*/ 231 w 512"/>
                <a:gd name="T5" fmla="*/ 381 h 512"/>
                <a:gd name="T6" fmla="*/ 216 w 512"/>
                <a:gd name="T7" fmla="*/ 382 h 512"/>
                <a:gd name="T8" fmla="*/ 177 w 512"/>
                <a:gd name="T9" fmla="*/ 372 h 512"/>
                <a:gd name="T10" fmla="*/ 161 w 512"/>
                <a:gd name="T11" fmla="*/ 324 h 512"/>
                <a:gd name="T12" fmla="*/ 172 w 512"/>
                <a:gd name="T13" fmla="*/ 250 h 512"/>
                <a:gd name="T14" fmla="*/ 149 w 512"/>
                <a:gd name="T15" fmla="*/ 240 h 512"/>
                <a:gd name="T16" fmla="*/ 125 w 512"/>
                <a:gd name="T17" fmla="*/ 250 h 512"/>
                <a:gd name="T18" fmla="*/ 136 w 512"/>
                <a:gd name="T19" fmla="*/ 324 h 512"/>
                <a:gd name="T20" fmla="*/ 121 w 512"/>
                <a:gd name="T21" fmla="*/ 372 h 512"/>
                <a:gd name="T22" fmla="*/ 107 w 512"/>
                <a:gd name="T23" fmla="*/ 366 h 512"/>
                <a:gd name="T24" fmla="*/ 118 w 512"/>
                <a:gd name="T25" fmla="*/ 336 h 512"/>
                <a:gd name="T26" fmla="*/ 109 w 512"/>
                <a:gd name="T27" fmla="*/ 237 h 512"/>
                <a:gd name="T28" fmla="*/ 149 w 512"/>
                <a:gd name="T29" fmla="*/ 218 h 512"/>
                <a:gd name="T30" fmla="*/ 149 w 512"/>
                <a:gd name="T31" fmla="*/ 218 h 512"/>
                <a:gd name="T32" fmla="*/ 189 w 512"/>
                <a:gd name="T33" fmla="*/ 237 h 512"/>
                <a:gd name="T34" fmla="*/ 180 w 512"/>
                <a:gd name="T35" fmla="*/ 336 h 512"/>
                <a:gd name="T36" fmla="*/ 198 w 512"/>
                <a:gd name="T37" fmla="*/ 355 h 512"/>
                <a:gd name="T38" fmla="*/ 231 w 512"/>
                <a:gd name="T39" fmla="*/ 381 h 512"/>
                <a:gd name="T40" fmla="*/ 405 w 512"/>
                <a:gd name="T41" fmla="*/ 330 h 512"/>
                <a:gd name="T42" fmla="*/ 213 w 512"/>
                <a:gd name="T43" fmla="*/ 320 h 512"/>
                <a:gd name="T44" fmla="*/ 394 w 512"/>
                <a:gd name="T45" fmla="*/ 309 h 512"/>
                <a:gd name="T46" fmla="*/ 170 w 512"/>
                <a:gd name="T47" fmla="*/ 181 h 512"/>
                <a:gd name="T48" fmla="*/ 160 w 512"/>
                <a:gd name="T49" fmla="*/ 202 h 512"/>
                <a:gd name="T50" fmla="*/ 149 w 512"/>
                <a:gd name="T51" fmla="*/ 170 h 512"/>
                <a:gd name="T52" fmla="*/ 405 w 512"/>
                <a:gd name="T53" fmla="*/ 160 h 512"/>
                <a:gd name="T54" fmla="*/ 416 w 512"/>
                <a:gd name="T55" fmla="*/ 320 h 512"/>
                <a:gd name="T56" fmla="*/ 362 w 512"/>
                <a:gd name="T57" fmla="*/ 256 h 512"/>
                <a:gd name="T58" fmla="*/ 362 w 512"/>
                <a:gd name="T59" fmla="*/ 277 h 512"/>
                <a:gd name="T60" fmla="*/ 224 w 512"/>
                <a:gd name="T61" fmla="*/ 266 h 512"/>
                <a:gd name="T62" fmla="*/ 224 w 512"/>
                <a:gd name="T63" fmla="*/ 224 h 512"/>
                <a:gd name="T64" fmla="*/ 362 w 512"/>
                <a:gd name="T65" fmla="*/ 213 h 512"/>
                <a:gd name="T66" fmla="*/ 362 w 512"/>
                <a:gd name="T67" fmla="*/ 234 h 512"/>
                <a:gd name="T68" fmla="*/ 224 w 512"/>
                <a:gd name="T69" fmla="*/ 22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31" y="381"/>
                  </a:moveTo>
                  <a:cubicBezTo>
                    <a:pt x="229" y="383"/>
                    <a:pt x="226" y="384"/>
                    <a:pt x="223" y="384"/>
                  </a:cubicBezTo>
                  <a:cubicBezTo>
                    <a:pt x="221" y="384"/>
                    <a:pt x="218" y="383"/>
                    <a:pt x="216" y="382"/>
                  </a:cubicBezTo>
                  <a:cubicBezTo>
                    <a:pt x="213" y="379"/>
                    <a:pt x="200" y="377"/>
                    <a:pt x="194" y="376"/>
                  </a:cubicBezTo>
                  <a:cubicBezTo>
                    <a:pt x="187" y="375"/>
                    <a:pt x="181" y="374"/>
                    <a:pt x="177" y="372"/>
                  </a:cubicBezTo>
                  <a:cubicBezTo>
                    <a:pt x="167" y="369"/>
                    <a:pt x="162" y="357"/>
                    <a:pt x="160" y="350"/>
                  </a:cubicBezTo>
                  <a:cubicBezTo>
                    <a:pt x="159" y="343"/>
                    <a:pt x="156" y="332"/>
                    <a:pt x="161" y="324"/>
                  </a:cubicBezTo>
                  <a:cubicBezTo>
                    <a:pt x="167" y="317"/>
                    <a:pt x="173" y="302"/>
                    <a:pt x="176" y="291"/>
                  </a:cubicBezTo>
                  <a:cubicBezTo>
                    <a:pt x="180" y="272"/>
                    <a:pt x="179" y="258"/>
                    <a:pt x="172" y="250"/>
                  </a:cubicBezTo>
                  <a:cubicBezTo>
                    <a:pt x="164" y="240"/>
                    <a:pt x="149" y="240"/>
                    <a:pt x="149" y="240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48" y="240"/>
                    <a:pt x="134" y="240"/>
                    <a:pt x="125" y="250"/>
                  </a:cubicBezTo>
                  <a:cubicBezTo>
                    <a:pt x="119" y="259"/>
                    <a:pt x="118" y="272"/>
                    <a:pt x="122" y="291"/>
                  </a:cubicBezTo>
                  <a:cubicBezTo>
                    <a:pt x="125" y="302"/>
                    <a:pt x="131" y="317"/>
                    <a:pt x="136" y="324"/>
                  </a:cubicBezTo>
                  <a:cubicBezTo>
                    <a:pt x="142" y="332"/>
                    <a:pt x="139" y="344"/>
                    <a:pt x="137" y="350"/>
                  </a:cubicBezTo>
                  <a:cubicBezTo>
                    <a:pt x="135" y="357"/>
                    <a:pt x="131" y="369"/>
                    <a:pt x="121" y="372"/>
                  </a:cubicBezTo>
                  <a:cubicBezTo>
                    <a:pt x="120" y="373"/>
                    <a:pt x="118" y="373"/>
                    <a:pt x="117" y="373"/>
                  </a:cubicBezTo>
                  <a:cubicBezTo>
                    <a:pt x="113" y="373"/>
                    <a:pt x="109" y="370"/>
                    <a:pt x="107" y="366"/>
                  </a:cubicBezTo>
                  <a:cubicBezTo>
                    <a:pt x="105" y="361"/>
                    <a:pt x="108" y="354"/>
                    <a:pt x="113" y="352"/>
                  </a:cubicBezTo>
                  <a:cubicBezTo>
                    <a:pt x="115" y="351"/>
                    <a:pt x="119" y="340"/>
                    <a:pt x="118" y="336"/>
                  </a:cubicBezTo>
                  <a:cubicBezTo>
                    <a:pt x="112" y="326"/>
                    <a:pt x="105" y="310"/>
                    <a:pt x="101" y="296"/>
                  </a:cubicBezTo>
                  <a:cubicBezTo>
                    <a:pt x="95" y="270"/>
                    <a:pt x="98" y="250"/>
                    <a:pt x="109" y="237"/>
                  </a:cubicBezTo>
                  <a:cubicBezTo>
                    <a:pt x="123" y="219"/>
                    <a:pt x="146" y="218"/>
                    <a:pt x="149" y="218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53" y="218"/>
                    <a:pt x="175" y="219"/>
                    <a:pt x="189" y="237"/>
                  </a:cubicBezTo>
                  <a:cubicBezTo>
                    <a:pt x="200" y="250"/>
                    <a:pt x="203" y="270"/>
                    <a:pt x="196" y="296"/>
                  </a:cubicBezTo>
                  <a:cubicBezTo>
                    <a:pt x="193" y="310"/>
                    <a:pt x="186" y="326"/>
                    <a:pt x="180" y="336"/>
                  </a:cubicBezTo>
                  <a:cubicBezTo>
                    <a:pt x="179" y="340"/>
                    <a:pt x="183" y="351"/>
                    <a:pt x="185" y="353"/>
                  </a:cubicBezTo>
                  <a:cubicBezTo>
                    <a:pt x="187" y="353"/>
                    <a:pt x="193" y="354"/>
                    <a:pt x="198" y="355"/>
                  </a:cubicBezTo>
                  <a:cubicBezTo>
                    <a:pt x="210" y="357"/>
                    <a:pt x="223" y="359"/>
                    <a:pt x="230" y="366"/>
                  </a:cubicBezTo>
                  <a:cubicBezTo>
                    <a:pt x="235" y="370"/>
                    <a:pt x="235" y="376"/>
                    <a:pt x="231" y="381"/>
                  </a:cubicBezTo>
                  <a:close/>
                  <a:moveTo>
                    <a:pt x="416" y="320"/>
                  </a:moveTo>
                  <a:cubicBezTo>
                    <a:pt x="416" y="326"/>
                    <a:pt x="411" y="330"/>
                    <a:pt x="405" y="330"/>
                  </a:cubicBezTo>
                  <a:cubicBezTo>
                    <a:pt x="224" y="330"/>
                    <a:pt x="224" y="330"/>
                    <a:pt x="224" y="330"/>
                  </a:cubicBezTo>
                  <a:cubicBezTo>
                    <a:pt x="218" y="330"/>
                    <a:pt x="213" y="326"/>
                    <a:pt x="213" y="320"/>
                  </a:cubicBezTo>
                  <a:cubicBezTo>
                    <a:pt x="213" y="314"/>
                    <a:pt x="218" y="309"/>
                    <a:pt x="224" y="309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94" y="181"/>
                    <a:pt x="394" y="181"/>
                    <a:pt x="394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70" y="192"/>
                    <a:pt x="170" y="192"/>
                    <a:pt x="170" y="192"/>
                  </a:cubicBezTo>
                  <a:cubicBezTo>
                    <a:pt x="170" y="198"/>
                    <a:pt x="166" y="202"/>
                    <a:pt x="160" y="202"/>
                  </a:cubicBezTo>
                  <a:cubicBezTo>
                    <a:pt x="154" y="202"/>
                    <a:pt x="149" y="198"/>
                    <a:pt x="149" y="192"/>
                  </a:cubicBezTo>
                  <a:cubicBezTo>
                    <a:pt x="149" y="170"/>
                    <a:pt x="149" y="170"/>
                    <a:pt x="149" y="170"/>
                  </a:cubicBezTo>
                  <a:cubicBezTo>
                    <a:pt x="149" y="164"/>
                    <a:pt x="154" y="160"/>
                    <a:pt x="160" y="160"/>
                  </a:cubicBezTo>
                  <a:cubicBezTo>
                    <a:pt x="405" y="160"/>
                    <a:pt x="405" y="160"/>
                    <a:pt x="405" y="160"/>
                  </a:cubicBezTo>
                  <a:cubicBezTo>
                    <a:pt x="411" y="160"/>
                    <a:pt x="416" y="164"/>
                    <a:pt x="416" y="170"/>
                  </a:cubicBezTo>
                  <a:lnTo>
                    <a:pt x="416" y="320"/>
                  </a:lnTo>
                  <a:close/>
                  <a:moveTo>
                    <a:pt x="234" y="256"/>
                  </a:moveTo>
                  <a:cubicBezTo>
                    <a:pt x="362" y="256"/>
                    <a:pt x="362" y="256"/>
                    <a:pt x="362" y="256"/>
                  </a:cubicBezTo>
                  <a:cubicBezTo>
                    <a:pt x="368" y="256"/>
                    <a:pt x="373" y="260"/>
                    <a:pt x="373" y="266"/>
                  </a:cubicBezTo>
                  <a:cubicBezTo>
                    <a:pt x="373" y="272"/>
                    <a:pt x="368" y="277"/>
                    <a:pt x="362" y="277"/>
                  </a:cubicBezTo>
                  <a:cubicBezTo>
                    <a:pt x="234" y="277"/>
                    <a:pt x="234" y="277"/>
                    <a:pt x="234" y="277"/>
                  </a:cubicBezTo>
                  <a:cubicBezTo>
                    <a:pt x="228" y="277"/>
                    <a:pt x="224" y="272"/>
                    <a:pt x="224" y="266"/>
                  </a:cubicBezTo>
                  <a:cubicBezTo>
                    <a:pt x="224" y="260"/>
                    <a:pt x="228" y="256"/>
                    <a:pt x="234" y="256"/>
                  </a:cubicBezTo>
                  <a:close/>
                  <a:moveTo>
                    <a:pt x="224" y="224"/>
                  </a:moveTo>
                  <a:cubicBezTo>
                    <a:pt x="224" y="218"/>
                    <a:pt x="228" y="213"/>
                    <a:pt x="234" y="213"/>
                  </a:cubicBezTo>
                  <a:cubicBezTo>
                    <a:pt x="362" y="213"/>
                    <a:pt x="362" y="213"/>
                    <a:pt x="362" y="213"/>
                  </a:cubicBezTo>
                  <a:cubicBezTo>
                    <a:pt x="368" y="213"/>
                    <a:pt x="373" y="218"/>
                    <a:pt x="373" y="224"/>
                  </a:cubicBezTo>
                  <a:cubicBezTo>
                    <a:pt x="373" y="230"/>
                    <a:pt x="368" y="234"/>
                    <a:pt x="362" y="234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28" y="234"/>
                    <a:pt x="224" y="230"/>
                    <a:pt x="224" y="22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 sz="144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3FAF38-2DAF-491D-A42F-AE3258FBDC6E}"/>
                </a:ext>
              </a:extLst>
            </p:cNvPr>
            <p:cNvSpPr txBox="1"/>
            <p:nvPr/>
          </p:nvSpPr>
          <p:spPr>
            <a:xfrm>
              <a:off x="2286000" y="1372436"/>
              <a:ext cx="724408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dirty="0"/>
                <a:t>A : Model Tuning to Improve the performance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F599D57-F960-4AD9-B32E-2D245D79591C}"/>
                </a:ext>
              </a:extLst>
            </p:cNvPr>
            <p:cNvSpPr txBox="1"/>
            <p:nvPr/>
          </p:nvSpPr>
          <p:spPr>
            <a:xfrm>
              <a:off x="2286000" y="2288360"/>
              <a:ext cx="7118320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dirty="0"/>
                <a:t>B : Stacking the models to use outcome from all models/ using </a:t>
              </a:r>
              <a:r>
                <a:rPr lang="en-US" dirty="0" err="1"/>
                <a:t>TabNet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7AF469-7602-4C1A-BF10-B172991560C9}"/>
                </a:ext>
              </a:extLst>
            </p:cNvPr>
            <p:cNvSpPr txBox="1"/>
            <p:nvPr/>
          </p:nvSpPr>
          <p:spPr>
            <a:xfrm>
              <a:off x="2286000" y="3208856"/>
              <a:ext cx="724408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dirty="0"/>
                <a:t>C : Model application building using flask / </a:t>
              </a:r>
              <a:r>
                <a:rPr lang="en-US" dirty="0" err="1"/>
                <a:t>heroku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E8CF67-C432-41E2-BE51-FF0013955EFA}"/>
                </a:ext>
              </a:extLst>
            </p:cNvPr>
            <p:cNvSpPr txBox="1"/>
            <p:nvPr/>
          </p:nvSpPr>
          <p:spPr>
            <a:xfrm>
              <a:off x="2286000" y="4267852"/>
              <a:ext cx="703072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dirty="0"/>
                <a:t>D : Deploying the model on the application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CD20DBC-6367-4E71-A3CD-97476FF94A06}"/>
              </a:ext>
            </a:extLst>
          </p:cNvPr>
          <p:cNvSpPr txBox="1">
            <a:spLocks/>
          </p:cNvSpPr>
          <p:nvPr/>
        </p:nvSpPr>
        <p:spPr>
          <a:xfrm>
            <a:off x="591820" y="502747"/>
            <a:ext cx="11252200" cy="334102"/>
          </a:xfrm>
          <a:prstGeom prst="rect">
            <a:avLst/>
          </a:prstGeom>
          <a:noFill/>
        </p:spPr>
        <p:txBody>
          <a:bodyPr vert="horz" lIns="0" tIns="4572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-75" dirty="0">
                <a:solidFill>
                  <a:schemeClr val="tx2"/>
                </a:solidFill>
                <a:latin typeface="+mj-lt"/>
                <a:ea typeface="Arial Narrow" charset="0"/>
                <a:cs typeface="Arial Narrow" charset="0"/>
              </a:defRPr>
            </a:lvl1pPr>
          </a:lstStyle>
          <a:p>
            <a:r>
              <a:rPr lang="en-US" sz="3400" dirty="0">
                <a:solidFill>
                  <a:schemeClr val="accent6">
                    <a:lumMod val="7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Capstone | Next Steps</a:t>
            </a:r>
          </a:p>
        </p:txBody>
      </p:sp>
    </p:spTree>
    <p:extLst>
      <p:ext uri="{BB962C8B-B14F-4D97-AF65-F5344CB8AC3E}">
        <p14:creationId xmlns:p14="http://schemas.microsoft.com/office/powerpoint/2010/main" val="6666814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578EA-CB4F-8147-882D-6CAA9A6B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3657600" cy="2239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lang="en-US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CARE DELIVERY TECHNOLOGY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2819-448D-6344-BE2F-B0204FBC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599" y="6553200"/>
            <a:ext cx="202475" cy="22393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900" kern="120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FC711D-C8B4-8346-B994-7EF014CB5F7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4EF4282-1323-C640-810D-CE0AFC5C4D72}"/>
              </a:ext>
            </a:extLst>
          </p:cNvPr>
          <p:cNvSpPr txBox="1">
            <a:spLocks/>
          </p:cNvSpPr>
          <p:nvPr/>
        </p:nvSpPr>
        <p:spPr>
          <a:xfrm>
            <a:off x="591820" y="861011"/>
            <a:ext cx="11252200" cy="7572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>
                  <a:lumMod val="40000"/>
                  <a:lumOff val="60000"/>
                </a:schemeClr>
              </a:buClr>
              <a:buSzPct val="95000"/>
              <a:buFont typeface="Arial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22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13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9950" indent="-185738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85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.AppleSystemUIFont" charset="-120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Include code snippets with explanation (if necessary) to explain slide 3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FAB4A2-6AA2-C54E-B786-114708548AFE}"/>
              </a:ext>
            </a:extLst>
          </p:cNvPr>
          <p:cNvSpPr txBox="1">
            <a:spLocks/>
          </p:cNvSpPr>
          <p:nvPr/>
        </p:nvSpPr>
        <p:spPr>
          <a:xfrm>
            <a:off x="591820" y="502747"/>
            <a:ext cx="11252200" cy="334102"/>
          </a:xfrm>
          <a:prstGeom prst="rect">
            <a:avLst/>
          </a:prstGeom>
          <a:noFill/>
        </p:spPr>
        <p:txBody>
          <a:bodyPr vert="horz" lIns="0" tIns="4572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spc="-75" dirty="0">
                <a:solidFill>
                  <a:schemeClr val="tx2"/>
                </a:solidFill>
                <a:latin typeface="+mj-lt"/>
                <a:ea typeface="Arial Narrow" charset="0"/>
                <a:cs typeface="Arial Narrow" charset="0"/>
              </a:defRPr>
            </a:lvl1pPr>
          </a:lstStyle>
          <a:p>
            <a:r>
              <a:rPr lang="en-US" sz="3400" dirty="0">
                <a:solidFill>
                  <a:schemeClr val="accent6">
                    <a:lumMod val="7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Appendix | Code Snippets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67918-8F1C-48DD-A55D-877306DB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7" y="1238015"/>
            <a:ext cx="7104634" cy="35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8847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_52bnFzRPKcaJroq7oPqQ"/>
</p:tagLst>
</file>

<file path=ppt/theme/theme1.xml><?xml version="1.0" encoding="utf-8"?>
<a:theme xmlns:a="http://schemas.openxmlformats.org/drawingml/2006/main" name="1_Deloitte_US_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spcBef>
            <a:spcPts val="200"/>
          </a:spcBef>
          <a:buSzPct val="100000"/>
          <a:defRPr sz="12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16_9_Onscreen_US.potx" id="{0EE9D2B3-061D-4481-B583-397E8A57E8A2}" vid="{027ADE79-AE14-4360-9116-256000D5D1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6F4E721FC8FC4C89923D98170339C8" ma:contentTypeVersion="12" ma:contentTypeDescription="Create a new document." ma:contentTypeScope="" ma:versionID="19ac8b7fe93469c310578ce6003afb48">
  <xsd:schema xmlns:xsd="http://www.w3.org/2001/XMLSchema" xmlns:xs="http://www.w3.org/2001/XMLSchema" xmlns:p="http://schemas.microsoft.com/office/2006/metadata/properties" xmlns:ns2="9932b51f-831c-4be5-9e70-4d4f57939b5a" xmlns:ns3="6ba7e38e-ddf0-4724-a2d5-9b4fb54c860d" targetNamespace="http://schemas.microsoft.com/office/2006/metadata/properties" ma:root="true" ma:fieldsID="6f4436202f92ca788fcb4e6e47406cbe" ns2:_="" ns3:_="">
    <xsd:import namespace="9932b51f-831c-4be5-9e70-4d4f57939b5a"/>
    <xsd:import namespace="6ba7e38e-ddf0-4724-a2d5-9b4fb54c86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32b51f-831c-4be5-9e70-4d4f57939b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7e38e-ddf0-4724-a2d5-9b4fb54c860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BA9FBE-FD47-4EEE-ABFC-D5B2CED4BD0D}">
  <ds:schemaRefs>
    <ds:schemaRef ds:uri="http://purl.org/dc/elements/1.1/"/>
    <ds:schemaRef ds:uri="http://www.w3.org/XML/1998/namespace"/>
    <ds:schemaRef ds:uri="http://schemas.microsoft.com/office/2006/metadata/properties"/>
    <ds:schemaRef ds:uri="9932b51f-831c-4be5-9e70-4d4f57939b5a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6ba7e38e-ddf0-4724-a2d5-9b4fb54c860d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C30452C-1161-485A-92BD-6AC092BFB5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15D713-3A04-4E4B-9C68-D1779366C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32b51f-831c-4be5-9e70-4d4f57939b5a"/>
    <ds:schemaRef ds:uri="6ba7e38e-ddf0-4724-a2d5-9b4fb54c86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35096</TotalTime>
  <Words>449</Words>
  <Application>Microsoft Office PowerPoint</Application>
  <PresentationFormat>Widescreen</PresentationFormat>
  <Paragraphs>75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Narrow</vt:lpstr>
      <vt:lpstr>Calibri</vt:lpstr>
      <vt:lpstr>Verdana</vt:lpstr>
      <vt:lpstr>1_Deloitte_US_Onscreen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Explorer Learning Pathway</dc:title>
  <dc:creator>Hyemi Han</dc:creator>
  <cp:lastModifiedBy>Dwivedi, Ved</cp:lastModifiedBy>
  <cp:revision>224</cp:revision>
  <cp:lastPrinted>2018-01-11T21:30:03Z</cp:lastPrinted>
  <dcterms:created xsi:type="dcterms:W3CDTF">2017-12-07T21:36:06Z</dcterms:created>
  <dcterms:modified xsi:type="dcterms:W3CDTF">2020-08-26T07:43:28Z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0x0101001D6F4E721FC8FC4C89923D98170339C8</vt:lpwstr>
  </property>
</Properties>
</file>